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64"/>
  </p:notesMasterIdLst>
  <p:handoutMasterIdLst>
    <p:handoutMasterId r:id="rId65"/>
  </p:handoutMasterIdLst>
  <p:sldIdLst>
    <p:sldId id="262" r:id="rId2"/>
    <p:sldId id="266" r:id="rId3"/>
    <p:sldId id="267" r:id="rId4"/>
    <p:sldId id="348" r:id="rId5"/>
    <p:sldId id="341" r:id="rId6"/>
    <p:sldId id="338" r:id="rId7"/>
    <p:sldId id="349" r:id="rId8"/>
    <p:sldId id="339" r:id="rId9"/>
    <p:sldId id="343" r:id="rId10"/>
    <p:sldId id="344" r:id="rId11"/>
    <p:sldId id="346" r:id="rId12"/>
    <p:sldId id="271" r:id="rId13"/>
    <p:sldId id="268"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03" autoAdjust="0"/>
    <p:restoredTop sz="95849" autoAdjust="0"/>
  </p:normalViewPr>
  <p:slideViewPr>
    <p:cSldViewPr>
      <p:cViewPr varScale="1">
        <p:scale>
          <a:sx n="111" d="100"/>
          <a:sy n="111" d="100"/>
        </p:scale>
        <p:origin x="31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10AEC-640E-423C-94FF-D615C890853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8FD394-1220-4051-BF24-E14109885A41}">
      <dgm:prSet phldrT="[Text]" custT="1">
        <dgm:style>
          <a:lnRef idx="3">
            <a:schemeClr val="lt1"/>
          </a:lnRef>
          <a:fillRef idx="1">
            <a:schemeClr val="accent6"/>
          </a:fillRef>
          <a:effectRef idx="1">
            <a:schemeClr val="accent6"/>
          </a:effectRef>
          <a:fontRef idx="minor">
            <a:schemeClr val="lt1"/>
          </a:fontRef>
        </dgm:style>
      </dgm:prSet>
      <dgm:spPr>
        <a:solidFill>
          <a:srgbClr val="00B050"/>
        </a:solidFill>
      </dgm:spPr>
      <dgm:t>
        <a:bodyPr/>
        <a:lstStyle/>
        <a:p>
          <a:r>
            <a:rPr lang="fa-IR" sz="2000" dirty="0" smtClean="0">
              <a:cs typeface="B Titr" pitchFamily="2" charset="-78"/>
            </a:rPr>
            <a:t>برخی از مهم‌ترین شبکه‌های اجتماعی و نرم‌افزارهای پیام‌رسان</a:t>
          </a:r>
          <a:endParaRPr lang="en-US" sz="2000" dirty="0">
            <a:cs typeface="B Titr" pitchFamily="2" charset="-78"/>
          </a:endParaRPr>
        </a:p>
      </dgm:t>
    </dgm:pt>
    <dgm:pt modelId="{9EBC4CE7-FA57-4D3C-9D15-37A5146AF8BB}" type="parTrans" cxnId="{C2D72606-B985-4B9C-B23D-D6D14ED4ED21}">
      <dgm:prSet/>
      <dgm:spPr/>
      <dgm:t>
        <a:bodyPr/>
        <a:lstStyle/>
        <a:p>
          <a:endParaRPr lang="en-US"/>
        </a:p>
      </dgm:t>
    </dgm:pt>
    <dgm:pt modelId="{57E81AF8-FFD4-4EE4-9A20-2752B9A5CFB6}" type="sibTrans" cxnId="{C2D72606-B985-4B9C-B23D-D6D14ED4ED21}">
      <dgm:prSet/>
      <dgm:spPr/>
      <dgm:t>
        <a:bodyPr/>
        <a:lstStyle/>
        <a:p>
          <a:endParaRPr lang="en-US"/>
        </a:p>
      </dgm:t>
    </dgm:pt>
    <dgm:pt modelId="{47AF3A87-8A8F-4F4D-8612-5FC0207A377C}">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r>
            <a:rPr lang="fa-IR" sz="2400" dirty="0" smtClean="0">
              <a:solidFill>
                <a:schemeClr val="tx1"/>
              </a:solidFill>
              <a:cs typeface="B Lotus" pitchFamily="2" charset="-78"/>
            </a:rPr>
            <a:t>فیس‌بوک</a:t>
          </a:r>
          <a:endParaRPr lang="en-US" sz="2400" dirty="0">
            <a:solidFill>
              <a:schemeClr val="tx1"/>
            </a:solidFill>
            <a:cs typeface="B Lotus" pitchFamily="2" charset="-78"/>
          </a:endParaRPr>
        </a:p>
      </dgm:t>
    </dgm:pt>
    <dgm:pt modelId="{550632AB-8765-49D4-A4D4-8241E45ED1D3}" type="parTrans" cxnId="{90E85337-199D-4D79-98C5-2E7511B4BEF5}">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endParaRPr lang="en-US">
            <a:cs typeface="B Lotus" pitchFamily="2" charset="-78"/>
          </a:endParaRPr>
        </a:p>
      </dgm:t>
    </dgm:pt>
    <dgm:pt modelId="{3096E802-BC3A-47B2-AA38-99270504F437}" type="sibTrans" cxnId="{90E85337-199D-4D79-98C5-2E7511B4BEF5}">
      <dgm:prSet/>
      <dgm:spPr/>
      <dgm:t>
        <a:bodyPr/>
        <a:lstStyle/>
        <a:p>
          <a:endParaRPr lang="en-US"/>
        </a:p>
      </dgm:t>
    </dgm:pt>
    <dgm:pt modelId="{06246B7B-2A36-4235-A4DF-754543629E09}">
      <dgm:prSet phldrT="[Tex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r>
            <a:rPr lang="fa-IR" sz="2400" dirty="0" smtClean="0">
              <a:solidFill>
                <a:schemeClr val="tx1"/>
              </a:solidFill>
              <a:cs typeface="B Lotus" pitchFamily="2" charset="-78"/>
            </a:rPr>
            <a:t>توییتر</a:t>
          </a:r>
          <a:endParaRPr lang="en-US" sz="2400" dirty="0">
            <a:solidFill>
              <a:schemeClr val="tx1"/>
            </a:solidFill>
            <a:cs typeface="B Lotus" pitchFamily="2" charset="-78"/>
          </a:endParaRPr>
        </a:p>
      </dgm:t>
    </dgm:pt>
    <dgm:pt modelId="{58229549-0BBE-456A-BB30-45CBE87E3F94}" type="parTrans" cxnId="{74458CEA-501D-469C-9665-02D8A1CEBD70}">
      <dgm:prSet>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endParaRPr lang="en-US">
            <a:cs typeface="B Lotus" pitchFamily="2" charset="-78"/>
          </a:endParaRPr>
        </a:p>
      </dgm:t>
    </dgm:pt>
    <dgm:pt modelId="{AA266756-7565-4164-BAD7-5BDD3B1EFE13}" type="sibTrans" cxnId="{74458CEA-501D-469C-9665-02D8A1CEBD70}">
      <dgm:prSet/>
      <dgm:spPr/>
      <dgm:t>
        <a:bodyPr/>
        <a:lstStyle/>
        <a:p>
          <a:endParaRPr lang="en-US"/>
        </a:p>
      </dgm:t>
    </dgm:pt>
    <dgm:pt modelId="{EB023C84-096B-4382-933F-E7BA16970E06}">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r>
            <a:rPr lang="fa-IR" sz="2400" dirty="0" smtClean="0">
              <a:solidFill>
                <a:schemeClr val="tx1"/>
              </a:solidFill>
              <a:cs typeface="B Lotus" pitchFamily="2" charset="-78"/>
            </a:rPr>
            <a:t>اينستاگرام</a:t>
          </a:r>
          <a:endParaRPr lang="en-US" sz="2400" dirty="0">
            <a:solidFill>
              <a:schemeClr val="tx1"/>
            </a:solidFill>
            <a:cs typeface="B Lotus" pitchFamily="2" charset="-78"/>
          </a:endParaRPr>
        </a:p>
      </dgm:t>
    </dgm:pt>
    <dgm:pt modelId="{ADAE1AF6-E5FA-494A-8409-7F991AA4FDFF}" type="parTrans" cxnId="{932B41CA-F9D5-4295-BACE-90DC4C3870BF}">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endParaRPr lang="en-US">
            <a:cs typeface="B Lotus" pitchFamily="2" charset="-78"/>
          </a:endParaRPr>
        </a:p>
      </dgm:t>
    </dgm:pt>
    <dgm:pt modelId="{8097B10A-ECED-49C5-B7CC-1A7B7739F888}" type="sibTrans" cxnId="{932B41CA-F9D5-4295-BACE-90DC4C3870BF}">
      <dgm:prSet/>
      <dgm:spPr/>
      <dgm:t>
        <a:bodyPr/>
        <a:lstStyle/>
        <a:p>
          <a:endParaRPr lang="en-US"/>
        </a:p>
      </dgm:t>
    </dgm:pt>
    <dgm:pt modelId="{51F2F79E-1812-4414-B781-211DCCCA7410}">
      <dgm:prSe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r>
            <a:rPr lang="fa-IR" sz="2400" dirty="0" smtClean="0">
              <a:solidFill>
                <a:schemeClr val="tx1"/>
              </a:solidFill>
              <a:cs typeface="B Lotus" pitchFamily="2" charset="-78"/>
            </a:rPr>
            <a:t>وايبر</a:t>
          </a:r>
          <a:endParaRPr lang="en-US" sz="2400" dirty="0">
            <a:solidFill>
              <a:schemeClr val="tx1"/>
            </a:solidFill>
            <a:cs typeface="B Lotus" pitchFamily="2" charset="-78"/>
          </a:endParaRPr>
        </a:p>
      </dgm:t>
    </dgm:pt>
    <dgm:pt modelId="{EDBC40F5-E954-41AD-A320-58FFDFBD379F}" type="parTrans" cxnId="{5101C4E0-4419-4462-9C52-B5E21B95FFCD}">
      <dgm:prSet>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endParaRPr lang="en-US">
            <a:cs typeface="B Lotus" pitchFamily="2" charset="-78"/>
          </a:endParaRPr>
        </a:p>
      </dgm:t>
    </dgm:pt>
    <dgm:pt modelId="{40ED4FAB-896C-4695-AC16-BCD325C0441E}" type="sibTrans" cxnId="{5101C4E0-4419-4462-9C52-B5E21B95FFCD}">
      <dgm:prSet/>
      <dgm:spPr/>
      <dgm:t>
        <a:bodyPr/>
        <a:lstStyle/>
        <a:p>
          <a:endParaRPr lang="en-US"/>
        </a:p>
      </dgm:t>
    </dgm:pt>
    <dgm:pt modelId="{11B01B47-C048-476B-B067-F1F8B693D19D}">
      <dgm:prSe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r>
            <a:rPr lang="fa-IR" sz="2400" dirty="0" smtClean="0">
              <a:solidFill>
                <a:schemeClr val="tx1"/>
              </a:solidFill>
              <a:cs typeface="B Lotus" pitchFamily="2" charset="-78"/>
            </a:rPr>
            <a:t>تلگرام</a:t>
          </a:r>
          <a:endParaRPr lang="en-US" sz="2400" dirty="0">
            <a:solidFill>
              <a:schemeClr val="tx1"/>
            </a:solidFill>
            <a:cs typeface="B Lotus" pitchFamily="2" charset="-78"/>
          </a:endParaRPr>
        </a:p>
      </dgm:t>
    </dgm:pt>
    <dgm:pt modelId="{3A1866AC-C367-4FF7-ACF7-F628EA0B2E2F}" type="parTrans" cxnId="{0E958AF8-DAEC-4A40-A582-2D1D5101078F}">
      <dgm:prSet>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endParaRPr lang="en-US">
            <a:cs typeface="B Lotus" pitchFamily="2" charset="-78"/>
          </a:endParaRPr>
        </a:p>
      </dgm:t>
    </dgm:pt>
    <dgm:pt modelId="{B232C0BB-84C3-4027-B230-72CDF7EF223F}" type="sibTrans" cxnId="{0E958AF8-DAEC-4A40-A582-2D1D5101078F}">
      <dgm:prSet/>
      <dgm:spPr/>
      <dgm:t>
        <a:bodyPr/>
        <a:lstStyle/>
        <a:p>
          <a:endParaRPr lang="en-US"/>
        </a:p>
      </dgm:t>
    </dgm:pt>
    <dgm:pt modelId="{275FCE01-860D-4F5D-9DEF-24A5CA525381}">
      <dgm:prSe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r>
            <a:rPr lang="fa-IR" sz="2400" dirty="0" smtClean="0">
              <a:solidFill>
                <a:schemeClr val="tx1"/>
              </a:solidFill>
              <a:cs typeface="B Lotus" pitchFamily="2" charset="-78"/>
            </a:rPr>
            <a:t>اسکايپ</a:t>
          </a:r>
          <a:endParaRPr lang="en-US" sz="2400" dirty="0">
            <a:solidFill>
              <a:schemeClr val="tx1"/>
            </a:solidFill>
            <a:cs typeface="B Lotus" pitchFamily="2" charset="-78"/>
          </a:endParaRPr>
        </a:p>
      </dgm:t>
    </dgm:pt>
    <dgm:pt modelId="{273168F6-FB88-4DA7-AA18-4DBFB4DEEC67}" type="parTrans" cxnId="{46D74F90-68B9-4541-A05A-CE984B1AD6E7}">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endParaRPr lang="en-US">
            <a:cs typeface="B Lotus" pitchFamily="2" charset="-78"/>
          </a:endParaRPr>
        </a:p>
      </dgm:t>
    </dgm:pt>
    <dgm:pt modelId="{7CE1FDC9-EEAC-4787-8E60-591A5EEC6C39}" type="sibTrans" cxnId="{46D74F90-68B9-4541-A05A-CE984B1AD6E7}">
      <dgm:prSet/>
      <dgm:spPr/>
      <dgm:t>
        <a:bodyPr/>
        <a:lstStyle/>
        <a:p>
          <a:endParaRPr lang="en-US"/>
        </a:p>
      </dgm:t>
    </dgm:pt>
    <dgm:pt modelId="{E014BAE1-B9F7-434F-B0B2-10AEEFFFBCA0}">
      <dgm:prSe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dgm:spPr>
      <dgm:t>
        <a:bodyPr/>
        <a:lstStyle/>
        <a:p>
          <a:r>
            <a:rPr lang="fa-IR" sz="2400" dirty="0" smtClean="0">
              <a:solidFill>
                <a:schemeClr val="tx1"/>
              </a:solidFill>
              <a:cs typeface="B Lotus" pitchFamily="2" charset="-78"/>
            </a:rPr>
            <a:t>لاين</a:t>
          </a:r>
          <a:endParaRPr lang="en-US" sz="2400" dirty="0">
            <a:solidFill>
              <a:schemeClr val="tx1"/>
            </a:solidFill>
            <a:cs typeface="B Lotus" pitchFamily="2" charset="-78"/>
          </a:endParaRPr>
        </a:p>
      </dgm:t>
    </dgm:pt>
    <dgm:pt modelId="{EF4C29C8-9B64-439F-919C-A796819BFAC4}" type="parTrans" cxnId="{879459FD-01D9-4403-BF36-E780AA80D637}">
      <dgm:prSet>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t>
        <a:bodyPr/>
        <a:lstStyle/>
        <a:p>
          <a:endParaRPr lang="en-US">
            <a:cs typeface="B Lotus" pitchFamily="2" charset="-78"/>
          </a:endParaRPr>
        </a:p>
      </dgm:t>
    </dgm:pt>
    <dgm:pt modelId="{2F1820DB-A0C7-40EF-96B7-5F1DE7743EE6}" type="sibTrans" cxnId="{879459FD-01D9-4403-BF36-E780AA80D637}">
      <dgm:prSet/>
      <dgm:spPr/>
      <dgm:t>
        <a:bodyPr/>
        <a:lstStyle/>
        <a:p>
          <a:endParaRPr lang="en-US"/>
        </a:p>
      </dgm:t>
    </dgm:pt>
    <dgm:pt modelId="{71F2B6BA-0651-4F4A-AD1D-6CD94CD37C91}" type="pres">
      <dgm:prSet presAssocID="{5BD10AEC-640E-423C-94FF-D615C890853E}" presName="cycle" presStyleCnt="0">
        <dgm:presLayoutVars>
          <dgm:chMax val="1"/>
          <dgm:dir val="rev"/>
          <dgm:animLvl val="ctr"/>
          <dgm:resizeHandles val="exact"/>
        </dgm:presLayoutVars>
      </dgm:prSet>
      <dgm:spPr/>
      <dgm:t>
        <a:bodyPr/>
        <a:lstStyle/>
        <a:p>
          <a:endParaRPr lang="en-US"/>
        </a:p>
      </dgm:t>
    </dgm:pt>
    <dgm:pt modelId="{573CC39C-509A-45EA-B8D5-819257001A87}" type="pres">
      <dgm:prSet presAssocID="{968FD394-1220-4051-BF24-E14109885A41}" presName="centerShape" presStyleLbl="node0" presStyleIdx="0" presStyleCnt="1" custScaleX="141690" custScaleY="133487"/>
      <dgm:spPr/>
      <dgm:t>
        <a:bodyPr/>
        <a:lstStyle/>
        <a:p>
          <a:endParaRPr lang="en-US"/>
        </a:p>
      </dgm:t>
    </dgm:pt>
    <dgm:pt modelId="{1E5A0277-6554-4A99-8C28-1660F6A01CF8}" type="pres">
      <dgm:prSet presAssocID="{550632AB-8765-49D4-A4D4-8241E45ED1D3}" presName="parTrans" presStyleLbl="bgSibTrans2D1" presStyleIdx="0" presStyleCnt="7"/>
      <dgm:spPr/>
      <dgm:t>
        <a:bodyPr/>
        <a:lstStyle/>
        <a:p>
          <a:endParaRPr lang="en-US"/>
        </a:p>
      </dgm:t>
    </dgm:pt>
    <dgm:pt modelId="{3B892287-4A28-4718-B55F-95A85ADE5B3C}" type="pres">
      <dgm:prSet presAssocID="{47AF3A87-8A8F-4F4D-8612-5FC0207A377C}" presName="node" presStyleLbl="node1" presStyleIdx="0" presStyleCnt="7">
        <dgm:presLayoutVars>
          <dgm:bulletEnabled val="1"/>
        </dgm:presLayoutVars>
      </dgm:prSet>
      <dgm:spPr/>
      <dgm:t>
        <a:bodyPr/>
        <a:lstStyle/>
        <a:p>
          <a:endParaRPr lang="en-US"/>
        </a:p>
      </dgm:t>
    </dgm:pt>
    <dgm:pt modelId="{4F45D44C-CEF2-4460-9AE9-8180A767170D}" type="pres">
      <dgm:prSet presAssocID="{58229549-0BBE-456A-BB30-45CBE87E3F94}" presName="parTrans" presStyleLbl="bgSibTrans2D1" presStyleIdx="1" presStyleCnt="7"/>
      <dgm:spPr/>
      <dgm:t>
        <a:bodyPr/>
        <a:lstStyle/>
        <a:p>
          <a:endParaRPr lang="en-US"/>
        </a:p>
      </dgm:t>
    </dgm:pt>
    <dgm:pt modelId="{44996F33-C081-4E55-A38A-72E6CE062CC1}" type="pres">
      <dgm:prSet presAssocID="{06246B7B-2A36-4235-A4DF-754543629E09}" presName="node" presStyleLbl="node1" presStyleIdx="1" presStyleCnt="7">
        <dgm:presLayoutVars>
          <dgm:bulletEnabled val="1"/>
        </dgm:presLayoutVars>
      </dgm:prSet>
      <dgm:spPr/>
      <dgm:t>
        <a:bodyPr/>
        <a:lstStyle/>
        <a:p>
          <a:endParaRPr lang="en-US"/>
        </a:p>
      </dgm:t>
    </dgm:pt>
    <dgm:pt modelId="{F259CE43-3261-459A-810A-58544B3D9A9E}" type="pres">
      <dgm:prSet presAssocID="{ADAE1AF6-E5FA-494A-8409-7F991AA4FDFF}" presName="parTrans" presStyleLbl="bgSibTrans2D1" presStyleIdx="2" presStyleCnt="7"/>
      <dgm:spPr/>
      <dgm:t>
        <a:bodyPr/>
        <a:lstStyle/>
        <a:p>
          <a:endParaRPr lang="en-US"/>
        </a:p>
      </dgm:t>
    </dgm:pt>
    <dgm:pt modelId="{94E515EB-A673-4A3C-9D45-2F046A298EBF}" type="pres">
      <dgm:prSet presAssocID="{EB023C84-096B-4382-933F-E7BA16970E06}" presName="node" presStyleLbl="node1" presStyleIdx="2" presStyleCnt="7">
        <dgm:presLayoutVars>
          <dgm:bulletEnabled val="1"/>
        </dgm:presLayoutVars>
      </dgm:prSet>
      <dgm:spPr/>
      <dgm:t>
        <a:bodyPr/>
        <a:lstStyle/>
        <a:p>
          <a:endParaRPr lang="en-US"/>
        </a:p>
      </dgm:t>
    </dgm:pt>
    <dgm:pt modelId="{92B3BD6E-C360-4F2E-901C-7B9D27485E00}" type="pres">
      <dgm:prSet presAssocID="{EDBC40F5-E954-41AD-A320-58FFDFBD379F}" presName="parTrans" presStyleLbl="bgSibTrans2D1" presStyleIdx="3" presStyleCnt="7"/>
      <dgm:spPr/>
      <dgm:t>
        <a:bodyPr/>
        <a:lstStyle/>
        <a:p>
          <a:endParaRPr lang="en-US"/>
        </a:p>
      </dgm:t>
    </dgm:pt>
    <dgm:pt modelId="{C2AA04C7-5765-4EE9-AD60-37D56107A00E}" type="pres">
      <dgm:prSet presAssocID="{51F2F79E-1812-4414-B781-211DCCCA7410}" presName="node" presStyleLbl="node1" presStyleIdx="3" presStyleCnt="7">
        <dgm:presLayoutVars>
          <dgm:bulletEnabled val="1"/>
        </dgm:presLayoutVars>
      </dgm:prSet>
      <dgm:spPr/>
      <dgm:t>
        <a:bodyPr/>
        <a:lstStyle/>
        <a:p>
          <a:endParaRPr lang="en-US"/>
        </a:p>
      </dgm:t>
    </dgm:pt>
    <dgm:pt modelId="{76F52464-96E9-479A-B8DA-357EE366C2F7}" type="pres">
      <dgm:prSet presAssocID="{3A1866AC-C367-4FF7-ACF7-F628EA0B2E2F}" presName="parTrans" presStyleLbl="bgSibTrans2D1" presStyleIdx="4" presStyleCnt="7"/>
      <dgm:spPr/>
      <dgm:t>
        <a:bodyPr/>
        <a:lstStyle/>
        <a:p>
          <a:endParaRPr lang="en-US"/>
        </a:p>
      </dgm:t>
    </dgm:pt>
    <dgm:pt modelId="{DB634733-45C5-4AB9-93FB-BFA9B2948B32}" type="pres">
      <dgm:prSet presAssocID="{11B01B47-C048-476B-B067-F1F8B693D19D}" presName="node" presStyleLbl="node1" presStyleIdx="4" presStyleCnt="7">
        <dgm:presLayoutVars>
          <dgm:bulletEnabled val="1"/>
        </dgm:presLayoutVars>
      </dgm:prSet>
      <dgm:spPr/>
      <dgm:t>
        <a:bodyPr/>
        <a:lstStyle/>
        <a:p>
          <a:endParaRPr lang="en-US"/>
        </a:p>
      </dgm:t>
    </dgm:pt>
    <dgm:pt modelId="{B40964EC-9A5B-42AB-AC24-3AE3F07D47DE}" type="pres">
      <dgm:prSet presAssocID="{273168F6-FB88-4DA7-AA18-4DBFB4DEEC67}" presName="parTrans" presStyleLbl="bgSibTrans2D1" presStyleIdx="5" presStyleCnt="7"/>
      <dgm:spPr/>
      <dgm:t>
        <a:bodyPr/>
        <a:lstStyle/>
        <a:p>
          <a:endParaRPr lang="en-US"/>
        </a:p>
      </dgm:t>
    </dgm:pt>
    <dgm:pt modelId="{D6D994CB-73ED-4E29-8E69-88226DB42DD8}" type="pres">
      <dgm:prSet presAssocID="{275FCE01-860D-4F5D-9DEF-24A5CA525381}" presName="node" presStyleLbl="node1" presStyleIdx="5" presStyleCnt="7">
        <dgm:presLayoutVars>
          <dgm:bulletEnabled val="1"/>
        </dgm:presLayoutVars>
      </dgm:prSet>
      <dgm:spPr/>
      <dgm:t>
        <a:bodyPr/>
        <a:lstStyle/>
        <a:p>
          <a:endParaRPr lang="en-US"/>
        </a:p>
      </dgm:t>
    </dgm:pt>
    <dgm:pt modelId="{EA0EE697-98D0-4063-9DE3-34A724944C14}" type="pres">
      <dgm:prSet presAssocID="{EF4C29C8-9B64-439F-919C-A796819BFAC4}" presName="parTrans" presStyleLbl="bgSibTrans2D1" presStyleIdx="6" presStyleCnt="7"/>
      <dgm:spPr/>
      <dgm:t>
        <a:bodyPr/>
        <a:lstStyle/>
        <a:p>
          <a:endParaRPr lang="en-US"/>
        </a:p>
      </dgm:t>
    </dgm:pt>
    <dgm:pt modelId="{AA6E692D-99A9-4B85-8E4A-05DFA7332AC3}" type="pres">
      <dgm:prSet presAssocID="{E014BAE1-B9F7-434F-B0B2-10AEEFFFBCA0}" presName="node" presStyleLbl="node1" presStyleIdx="6" presStyleCnt="7">
        <dgm:presLayoutVars>
          <dgm:bulletEnabled val="1"/>
        </dgm:presLayoutVars>
      </dgm:prSet>
      <dgm:spPr/>
      <dgm:t>
        <a:bodyPr/>
        <a:lstStyle/>
        <a:p>
          <a:endParaRPr lang="en-US"/>
        </a:p>
      </dgm:t>
    </dgm:pt>
  </dgm:ptLst>
  <dgm:cxnLst>
    <dgm:cxn modelId="{B4F35174-7455-4372-8CAE-4F22581D4D8A}" type="presOf" srcId="{06246B7B-2A36-4235-A4DF-754543629E09}" destId="{44996F33-C081-4E55-A38A-72E6CE062CC1}" srcOrd="0" destOrd="0" presId="urn:microsoft.com/office/officeart/2005/8/layout/radial4"/>
    <dgm:cxn modelId="{C353A187-7234-497A-BC4A-52A5527DEA76}" type="presOf" srcId="{5BD10AEC-640E-423C-94FF-D615C890853E}" destId="{71F2B6BA-0651-4F4A-AD1D-6CD94CD37C91}" srcOrd="0" destOrd="0" presId="urn:microsoft.com/office/officeart/2005/8/layout/radial4"/>
    <dgm:cxn modelId="{5101C4E0-4419-4462-9C52-B5E21B95FFCD}" srcId="{968FD394-1220-4051-BF24-E14109885A41}" destId="{51F2F79E-1812-4414-B781-211DCCCA7410}" srcOrd="3" destOrd="0" parTransId="{EDBC40F5-E954-41AD-A320-58FFDFBD379F}" sibTransId="{40ED4FAB-896C-4695-AC16-BCD325C0441E}"/>
    <dgm:cxn modelId="{06332056-6EF5-484E-A092-95290FE922BA}" type="presOf" srcId="{273168F6-FB88-4DA7-AA18-4DBFB4DEEC67}" destId="{B40964EC-9A5B-42AB-AC24-3AE3F07D47DE}" srcOrd="0" destOrd="0" presId="urn:microsoft.com/office/officeart/2005/8/layout/radial4"/>
    <dgm:cxn modelId="{EB0B6645-9A46-4201-974C-6FBB2F6B5302}" type="presOf" srcId="{EDBC40F5-E954-41AD-A320-58FFDFBD379F}" destId="{92B3BD6E-C360-4F2E-901C-7B9D27485E00}" srcOrd="0" destOrd="0" presId="urn:microsoft.com/office/officeart/2005/8/layout/radial4"/>
    <dgm:cxn modelId="{65F0BBBC-762C-403F-B96B-6CEEE07621C1}" type="presOf" srcId="{58229549-0BBE-456A-BB30-45CBE87E3F94}" destId="{4F45D44C-CEF2-4460-9AE9-8180A767170D}" srcOrd="0" destOrd="0" presId="urn:microsoft.com/office/officeart/2005/8/layout/radial4"/>
    <dgm:cxn modelId="{90E85337-199D-4D79-98C5-2E7511B4BEF5}" srcId="{968FD394-1220-4051-BF24-E14109885A41}" destId="{47AF3A87-8A8F-4F4D-8612-5FC0207A377C}" srcOrd="0" destOrd="0" parTransId="{550632AB-8765-49D4-A4D4-8241E45ED1D3}" sibTransId="{3096E802-BC3A-47B2-AA38-99270504F437}"/>
    <dgm:cxn modelId="{CEFD7ED2-A67B-4A55-858A-1FFAD7936F92}" type="presOf" srcId="{ADAE1AF6-E5FA-494A-8409-7F991AA4FDFF}" destId="{F259CE43-3261-459A-810A-58544B3D9A9E}" srcOrd="0" destOrd="0" presId="urn:microsoft.com/office/officeart/2005/8/layout/radial4"/>
    <dgm:cxn modelId="{C2D72606-B985-4B9C-B23D-D6D14ED4ED21}" srcId="{5BD10AEC-640E-423C-94FF-D615C890853E}" destId="{968FD394-1220-4051-BF24-E14109885A41}" srcOrd="0" destOrd="0" parTransId="{9EBC4CE7-FA57-4D3C-9D15-37A5146AF8BB}" sibTransId="{57E81AF8-FFD4-4EE4-9A20-2752B9A5CFB6}"/>
    <dgm:cxn modelId="{CA639418-996E-43D9-BA0E-959931A3D77F}" type="presOf" srcId="{11B01B47-C048-476B-B067-F1F8B693D19D}" destId="{DB634733-45C5-4AB9-93FB-BFA9B2948B32}" srcOrd="0" destOrd="0" presId="urn:microsoft.com/office/officeart/2005/8/layout/radial4"/>
    <dgm:cxn modelId="{932B41CA-F9D5-4295-BACE-90DC4C3870BF}" srcId="{968FD394-1220-4051-BF24-E14109885A41}" destId="{EB023C84-096B-4382-933F-E7BA16970E06}" srcOrd="2" destOrd="0" parTransId="{ADAE1AF6-E5FA-494A-8409-7F991AA4FDFF}" sibTransId="{8097B10A-ECED-49C5-B7CC-1A7B7739F888}"/>
    <dgm:cxn modelId="{0B08DBA5-BBB1-457D-840F-6AE7EC5C81C0}" type="presOf" srcId="{51F2F79E-1812-4414-B781-211DCCCA7410}" destId="{C2AA04C7-5765-4EE9-AD60-37D56107A00E}" srcOrd="0" destOrd="0" presId="urn:microsoft.com/office/officeart/2005/8/layout/radial4"/>
    <dgm:cxn modelId="{879459FD-01D9-4403-BF36-E780AA80D637}" srcId="{968FD394-1220-4051-BF24-E14109885A41}" destId="{E014BAE1-B9F7-434F-B0B2-10AEEFFFBCA0}" srcOrd="6" destOrd="0" parTransId="{EF4C29C8-9B64-439F-919C-A796819BFAC4}" sibTransId="{2F1820DB-A0C7-40EF-96B7-5F1DE7743EE6}"/>
    <dgm:cxn modelId="{5101596F-30AD-4743-AB62-DA2CA12ABF58}" type="presOf" srcId="{EF4C29C8-9B64-439F-919C-A796819BFAC4}" destId="{EA0EE697-98D0-4063-9DE3-34A724944C14}" srcOrd="0" destOrd="0" presId="urn:microsoft.com/office/officeart/2005/8/layout/radial4"/>
    <dgm:cxn modelId="{C1168BF9-4888-469A-8ED6-3F3AF5F4869A}" type="presOf" srcId="{47AF3A87-8A8F-4F4D-8612-5FC0207A377C}" destId="{3B892287-4A28-4718-B55F-95A85ADE5B3C}" srcOrd="0" destOrd="0" presId="urn:microsoft.com/office/officeart/2005/8/layout/radial4"/>
    <dgm:cxn modelId="{0E958AF8-DAEC-4A40-A582-2D1D5101078F}" srcId="{968FD394-1220-4051-BF24-E14109885A41}" destId="{11B01B47-C048-476B-B067-F1F8B693D19D}" srcOrd="4" destOrd="0" parTransId="{3A1866AC-C367-4FF7-ACF7-F628EA0B2E2F}" sibTransId="{B232C0BB-84C3-4027-B230-72CDF7EF223F}"/>
    <dgm:cxn modelId="{46D74F90-68B9-4541-A05A-CE984B1AD6E7}" srcId="{968FD394-1220-4051-BF24-E14109885A41}" destId="{275FCE01-860D-4F5D-9DEF-24A5CA525381}" srcOrd="5" destOrd="0" parTransId="{273168F6-FB88-4DA7-AA18-4DBFB4DEEC67}" sibTransId="{7CE1FDC9-EEAC-4787-8E60-591A5EEC6C39}"/>
    <dgm:cxn modelId="{72FB375A-A7F9-4EC4-969A-BC362A52DC33}" type="presOf" srcId="{3A1866AC-C367-4FF7-ACF7-F628EA0B2E2F}" destId="{76F52464-96E9-479A-B8DA-357EE366C2F7}" srcOrd="0" destOrd="0" presId="urn:microsoft.com/office/officeart/2005/8/layout/radial4"/>
    <dgm:cxn modelId="{BE263123-A099-4EBB-897A-36D539A93E1E}" type="presOf" srcId="{968FD394-1220-4051-BF24-E14109885A41}" destId="{573CC39C-509A-45EA-B8D5-819257001A87}" srcOrd="0" destOrd="0" presId="urn:microsoft.com/office/officeart/2005/8/layout/radial4"/>
    <dgm:cxn modelId="{4B4C3961-1893-44A8-8ADE-93CC4375B7C8}" type="presOf" srcId="{275FCE01-860D-4F5D-9DEF-24A5CA525381}" destId="{D6D994CB-73ED-4E29-8E69-88226DB42DD8}" srcOrd="0" destOrd="0" presId="urn:microsoft.com/office/officeart/2005/8/layout/radial4"/>
    <dgm:cxn modelId="{74458CEA-501D-469C-9665-02D8A1CEBD70}" srcId="{968FD394-1220-4051-BF24-E14109885A41}" destId="{06246B7B-2A36-4235-A4DF-754543629E09}" srcOrd="1" destOrd="0" parTransId="{58229549-0BBE-456A-BB30-45CBE87E3F94}" sibTransId="{AA266756-7565-4164-BAD7-5BDD3B1EFE13}"/>
    <dgm:cxn modelId="{857A8235-DDA9-422F-84E5-CF0302C7A79F}" type="presOf" srcId="{E014BAE1-B9F7-434F-B0B2-10AEEFFFBCA0}" destId="{AA6E692D-99A9-4B85-8E4A-05DFA7332AC3}" srcOrd="0" destOrd="0" presId="urn:microsoft.com/office/officeart/2005/8/layout/radial4"/>
    <dgm:cxn modelId="{F044CF78-9CC7-4317-9FEB-64F69B1EBE78}" type="presOf" srcId="{EB023C84-096B-4382-933F-E7BA16970E06}" destId="{94E515EB-A673-4A3C-9D45-2F046A298EBF}" srcOrd="0" destOrd="0" presId="urn:microsoft.com/office/officeart/2005/8/layout/radial4"/>
    <dgm:cxn modelId="{9FF5FF6D-83C7-49F2-B238-832A299B02A9}" type="presOf" srcId="{550632AB-8765-49D4-A4D4-8241E45ED1D3}" destId="{1E5A0277-6554-4A99-8C28-1660F6A01CF8}" srcOrd="0" destOrd="0" presId="urn:microsoft.com/office/officeart/2005/8/layout/radial4"/>
    <dgm:cxn modelId="{90F0DF2A-AE66-4EA0-B8D5-C388BF5951C0}" type="presParOf" srcId="{71F2B6BA-0651-4F4A-AD1D-6CD94CD37C91}" destId="{573CC39C-509A-45EA-B8D5-819257001A87}" srcOrd="0" destOrd="0" presId="urn:microsoft.com/office/officeart/2005/8/layout/radial4"/>
    <dgm:cxn modelId="{F71D8FB1-CA9B-44EC-A1CE-487C6F9BFE39}" type="presParOf" srcId="{71F2B6BA-0651-4F4A-AD1D-6CD94CD37C91}" destId="{1E5A0277-6554-4A99-8C28-1660F6A01CF8}" srcOrd="1" destOrd="0" presId="urn:microsoft.com/office/officeart/2005/8/layout/radial4"/>
    <dgm:cxn modelId="{D80CF348-16A7-44F5-9541-58DFB24BFA7F}" type="presParOf" srcId="{71F2B6BA-0651-4F4A-AD1D-6CD94CD37C91}" destId="{3B892287-4A28-4718-B55F-95A85ADE5B3C}" srcOrd="2" destOrd="0" presId="urn:microsoft.com/office/officeart/2005/8/layout/radial4"/>
    <dgm:cxn modelId="{646CBC9F-BFE9-42FE-8D0F-3083FF51BB29}" type="presParOf" srcId="{71F2B6BA-0651-4F4A-AD1D-6CD94CD37C91}" destId="{4F45D44C-CEF2-4460-9AE9-8180A767170D}" srcOrd="3" destOrd="0" presId="urn:microsoft.com/office/officeart/2005/8/layout/radial4"/>
    <dgm:cxn modelId="{1D99C167-6922-432D-992C-55AACBA236D2}" type="presParOf" srcId="{71F2B6BA-0651-4F4A-AD1D-6CD94CD37C91}" destId="{44996F33-C081-4E55-A38A-72E6CE062CC1}" srcOrd="4" destOrd="0" presId="urn:microsoft.com/office/officeart/2005/8/layout/radial4"/>
    <dgm:cxn modelId="{4C923CB1-C41E-4F77-8382-F35929FA8DA2}" type="presParOf" srcId="{71F2B6BA-0651-4F4A-AD1D-6CD94CD37C91}" destId="{F259CE43-3261-459A-810A-58544B3D9A9E}" srcOrd="5" destOrd="0" presId="urn:microsoft.com/office/officeart/2005/8/layout/radial4"/>
    <dgm:cxn modelId="{2A7BD2BF-05EF-43EB-8765-8456AA875202}" type="presParOf" srcId="{71F2B6BA-0651-4F4A-AD1D-6CD94CD37C91}" destId="{94E515EB-A673-4A3C-9D45-2F046A298EBF}" srcOrd="6" destOrd="0" presId="urn:microsoft.com/office/officeart/2005/8/layout/radial4"/>
    <dgm:cxn modelId="{7BFA2CD9-0724-4E86-8B28-AB6499354D33}" type="presParOf" srcId="{71F2B6BA-0651-4F4A-AD1D-6CD94CD37C91}" destId="{92B3BD6E-C360-4F2E-901C-7B9D27485E00}" srcOrd="7" destOrd="0" presId="urn:microsoft.com/office/officeart/2005/8/layout/radial4"/>
    <dgm:cxn modelId="{68A0ECCF-C080-4E59-AA14-AD31B7E1824A}" type="presParOf" srcId="{71F2B6BA-0651-4F4A-AD1D-6CD94CD37C91}" destId="{C2AA04C7-5765-4EE9-AD60-37D56107A00E}" srcOrd="8" destOrd="0" presId="urn:microsoft.com/office/officeart/2005/8/layout/radial4"/>
    <dgm:cxn modelId="{45647524-6D3A-4393-91A9-7FA3CED9D23C}" type="presParOf" srcId="{71F2B6BA-0651-4F4A-AD1D-6CD94CD37C91}" destId="{76F52464-96E9-479A-B8DA-357EE366C2F7}" srcOrd="9" destOrd="0" presId="urn:microsoft.com/office/officeart/2005/8/layout/radial4"/>
    <dgm:cxn modelId="{BD41CE05-E43B-49C0-839B-FEF6D216C19B}" type="presParOf" srcId="{71F2B6BA-0651-4F4A-AD1D-6CD94CD37C91}" destId="{DB634733-45C5-4AB9-93FB-BFA9B2948B32}" srcOrd="10" destOrd="0" presId="urn:microsoft.com/office/officeart/2005/8/layout/radial4"/>
    <dgm:cxn modelId="{9319237A-004C-4EB4-A73B-EC50D47DD4E4}" type="presParOf" srcId="{71F2B6BA-0651-4F4A-AD1D-6CD94CD37C91}" destId="{B40964EC-9A5B-42AB-AC24-3AE3F07D47DE}" srcOrd="11" destOrd="0" presId="urn:microsoft.com/office/officeart/2005/8/layout/radial4"/>
    <dgm:cxn modelId="{CCF1AE64-3153-4473-A4AA-8B7A500B73D2}" type="presParOf" srcId="{71F2B6BA-0651-4F4A-AD1D-6CD94CD37C91}" destId="{D6D994CB-73ED-4E29-8E69-88226DB42DD8}" srcOrd="12" destOrd="0" presId="urn:microsoft.com/office/officeart/2005/8/layout/radial4"/>
    <dgm:cxn modelId="{0969DA88-DA57-4944-A64D-9986A6BD19D0}" type="presParOf" srcId="{71F2B6BA-0651-4F4A-AD1D-6CD94CD37C91}" destId="{EA0EE697-98D0-4063-9DE3-34A724944C14}" srcOrd="13" destOrd="0" presId="urn:microsoft.com/office/officeart/2005/8/layout/radial4"/>
    <dgm:cxn modelId="{14D4880B-E7AE-4EE6-B2DE-5FE4B16DA848}" type="presParOf" srcId="{71F2B6BA-0651-4F4A-AD1D-6CD94CD37C91}" destId="{AA6E692D-99A9-4B85-8E4A-05DFA7332AC3}"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B0CA8-1F7D-40AE-9CA0-3545777BC05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FF51244-CAAD-4613-B310-0D999730CA5E}">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50000"/>
          </a:schemeClr>
        </a:solidFill>
      </dgm:spPr>
      <dgm:t>
        <a:bodyPr/>
        <a:lstStyle/>
        <a:p>
          <a:r>
            <a:rPr lang="fa-IR" sz="1600" dirty="0" smtClean="0">
              <a:solidFill>
                <a:schemeClr val="bg1"/>
              </a:solidFill>
              <a:cs typeface="B Titr" pitchFamily="2" charset="-78"/>
            </a:rPr>
            <a:t>فرصت‌های آموزشی</a:t>
          </a:r>
          <a:endParaRPr lang="en-US" sz="1600" dirty="0">
            <a:solidFill>
              <a:schemeClr val="bg1"/>
            </a:solidFill>
            <a:cs typeface="B Titr" pitchFamily="2" charset="-78"/>
          </a:endParaRPr>
        </a:p>
      </dgm:t>
    </dgm:pt>
    <dgm:pt modelId="{4B131D55-5E48-4965-B3D7-4EFCF59FA0B4}" type="parTrans" cxnId="{DE200D54-5ACC-4CEC-8C6E-8C293EE63AC0}">
      <dgm:prSet/>
      <dgm:spPr/>
      <dgm:t>
        <a:bodyPr/>
        <a:lstStyle/>
        <a:p>
          <a:endParaRPr lang="en-US"/>
        </a:p>
      </dgm:t>
    </dgm:pt>
    <dgm:pt modelId="{2DA41D93-E1CA-40AE-B337-F9DEEF6128B5}" type="sibTrans" cxnId="{DE200D54-5ACC-4CEC-8C6E-8C293EE63AC0}">
      <dgm:prSet/>
      <dgm:spPr/>
      <dgm:t>
        <a:bodyPr/>
        <a:lstStyle/>
        <a:p>
          <a:endParaRPr lang="en-US"/>
        </a:p>
      </dgm:t>
    </dgm:pt>
    <dgm:pt modelId="{8DE325BA-D3AA-4DFF-A229-7DD2BB6A889D}">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a:lstStyle/>
        <a:p>
          <a:r>
            <a:rPr lang="fa-IR" sz="1600" dirty="0" smtClean="0">
              <a:solidFill>
                <a:sysClr val="windowText" lastClr="000000"/>
              </a:solidFill>
              <a:cs typeface="B Lotus" pitchFamily="2" charset="-78"/>
            </a:rPr>
            <a:t>آموزش از طریق فضای مجازی</a:t>
          </a:r>
          <a:endParaRPr lang="en-US" sz="1600" dirty="0">
            <a:solidFill>
              <a:sysClr val="windowText" lastClr="000000"/>
            </a:solidFill>
            <a:cs typeface="B Lotus" pitchFamily="2" charset="-78"/>
          </a:endParaRPr>
        </a:p>
      </dgm:t>
    </dgm:pt>
    <dgm:pt modelId="{20009200-F2A6-4CE8-B4B5-938A71FC0B76}" type="parTrans" cxnId="{BC0376C5-8AF1-4B3D-B587-AA08FC6FB320}">
      <dgm:prSet>
        <dgm:style>
          <a:lnRef idx="3">
            <a:schemeClr val="lt1"/>
          </a:lnRef>
          <a:fillRef idx="1">
            <a:schemeClr val="accent6"/>
          </a:fillRef>
          <a:effectRef idx="1">
            <a:schemeClr val="accent6"/>
          </a:effectRef>
          <a:fontRef idx="minor">
            <a:schemeClr val="lt1"/>
          </a:fontRef>
        </dgm:style>
      </dgm:prSet>
      <dgm:spPr>
        <a:ln>
          <a:solidFill>
            <a:schemeClr val="accent6">
              <a:lumMod val="50000"/>
            </a:schemeClr>
          </a:solidFill>
        </a:ln>
      </dgm:spPr>
      <dgm:t>
        <a:bodyPr/>
        <a:lstStyle/>
        <a:p>
          <a:pPr rtl="0"/>
          <a:endParaRPr lang="en-US"/>
        </a:p>
      </dgm:t>
    </dgm:pt>
    <dgm:pt modelId="{86F9A13A-E177-45CA-A40C-79FB3FFDA2FD}" type="sibTrans" cxnId="{BC0376C5-8AF1-4B3D-B587-AA08FC6FB320}">
      <dgm:prSet/>
      <dgm:spPr>
        <a:solidFill>
          <a:schemeClr val="bg1">
            <a:lumMod val="85000"/>
          </a:schemeClr>
        </a:solidFill>
      </dgm:spPr>
      <dgm:t>
        <a:bodyPr/>
        <a:lstStyle/>
        <a:p>
          <a:endParaRPr lang="en-US">
            <a:solidFill>
              <a:sysClr val="windowText" lastClr="000000"/>
            </a:solidFill>
            <a:cs typeface="B Lotus" pitchFamily="2" charset="-78"/>
          </a:endParaRPr>
        </a:p>
      </dgm:t>
    </dgm:pt>
    <dgm:pt modelId="{508230EA-35C6-439F-BCEB-561BDB0E61DF}">
      <dgm:prSet phldrT="[Tex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a:lstStyle/>
        <a:p>
          <a:r>
            <a:rPr lang="fa-IR" sz="1600" dirty="0" smtClean="0">
              <a:solidFill>
                <a:sysClr val="windowText" lastClr="000000"/>
              </a:solidFill>
              <a:cs typeface="B Lotus" pitchFamily="2" charset="-78"/>
            </a:rPr>
            <a:t>ظهور خلاقیت و افزایش آگاهی</a:t>
          </a:r>
          <a:endParaRPr lang="en-US" sz="1600" dirty="0">
            <a:solidFill>
              <a:sysClr val="windowText" lastClr="000000"/>
            </a:solidFill>
            <a:cs typeface="B Lotus" pitchFamily="2" charset="-78"/>
          </a:endParaRPr>
        </a:p>
      </dgm:t>
    </dgm:pt>
    <dgm:pt modelId="{11A59D9D-9112-49D7-ABF6-CE726D6CC68E}" type="parTrans" cxnId="{59C148ED-ACA5-4A49-92A5-CBCD0B88F9E8}">
      <dgm:prSet>
        <dgm:style>
          <a:lnRef idx="3">
            <a:schemeClr val="lt1"/>
          </a:lnRef>
          <a:fillRef idx="1">
            <a:schemeClr val="accent6"/>
          </a:fillRef>
          <a:effectRef idx="1">
            <a:schemeClr val="accent6"/>
          </a:effectRef>
          <a:fontRef idx="minor">
            <a:schemeClr val="lt1"/>
          </a:fontRef>
        </dgm:style>
      </dgm:prSet>
      <dgm:spPr>
        <a:ln>
          <a:solidFill>
            <a:schemeClr val="accent6">
              <a:lumMod val="50000"/>
            </a:schemeClr>
          </a:solidFill>
        </a:ln>
      </dgm:spPr>
      <dgm:t>
        <a:bodyPr/>
        <a:lstStyle/>
        <a:p>
          <a:pPr rtl="0"/>
          <a:endParaRPr lang="en-US"/>
        </a:p>
      </dgm:t>
    </dgm:pt>
    <dgm:pt modelId="{4A58CA52-D2FB-4D8A-9D01-895545374561}" type="sibTrans" cxnId="{59C148ED-ACA5-4A49-92A5-CBCD0B88F9E8}">
      <dgm:prSet/>
      <dgm:spPr>
        <a:solidFill>
          <a:schemeClr val="bg1">
            <a:lumMod val="85000"/>
          </a:schemeClr>
        </a:solidFill>
      </dgm:spPr>
      <dgm:t>
        <a:bodyPr/>
        <a:lstStyle/>
        <a:p>
          <a:endParaRPr lang="en-US">
            <a:solidFill>
              <a:sysClr val="windowText" lastClr="000000"/>
            </a:solidFill>
            <a:cs typeface="B Lotus" pitchFamily="2" charset="-78"/>
          </a:endParaRPr>
        </a:p>
      </dgm:t>
    </dgm:pt>
    <dgm:pt modelId="{2A4E93C8-64F6-416D-96EE-B78C01EB8A52}">
      <dgm:prSe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a:lstStyle/>
        <a:p>
          <a:pPr rtl="1"/>
          <a:r>
            <a:rPr lang="fa-IR" sz="1600" dirty="0" smtClean="0">
              <a:solidFill>
                <a:sysClr val="windowText" lastClr="000000"/>
              </a:solidFill>
              <a:cs typeface="B Lotus" pitchFamily="2" charset="-78"/>
            </a:rPr>
            <a:t>بررسی و شناخت دیدگاه‌های گوناگون</a:t>
          </a:r>
          <a:endParaRPr lang="en-US" sz="1600" dirty="0">
            <a:solidFill>
              <a:sysClr val="windowText" lastClr="000000"/>
            </a:solidFill>
            <a:cs typeface="B Lotus" pitchFamily="2" charset="-78"/>
          </a:endParaRPr>
        </a:p>
      </dgm:t>
    </dgm:pt>
    <dgm:pt modelId="{6E4DEC35-CDEC-44BD-8031-D73DC17953D5}" type="parTrans" cxnId="{9B068D9B-7329-4A50-8AA7-E3CDD6696398}">
      <dgm:prSet>
        <dgm:style>
          <a:lnRef idx="3">
            <a:schemeClr val="lt1"/>
          </a:lnRef>
          <a:fillRef idx="1">
            <a:schemeClr val="accent6"/>
          </a:fillRef>
          <a:effectRef idx="1">
            <a:schemeClr val="accent6"/>
          </a:effectRef>
          <a:fontRef idx="minor">
            <a:schemeClr val="lt1"/>
          </a:fontRef>
        </dgm:style>
      </dgm:prSet>
      <dgm:spPr>
        <a:ln>
          <a:solidFill>
            <a:schemeClr val="accent6">
              <a:lumMod val="50000"/>
            </a:schemeClr>
          </a:solidFill>
        </a:ln>
      </dgm:spPr>
      <dgm:t>
        <a:bodyPr/>
        <a:lstStyle/>
        <a:p>
          <a:pPr rtl="0"/>
          <a:endParaRPr lang="en-US"/>
        </a:p>
      </dgm:t>
    </dgm:pt>
    <dgm:pt modelId="{94A64FBD-EB7A-454B-B686-B05C5F4D59F7}" type="sibTrans" cxnId="{9B068D9B-7329-4A50-8AA7-E3CDD6696398}">
      <dgm:prSet/>
      <dgm:spPr>
        <a:solidFill>
          <a:schemeClr val="bg1">
            <a:lumMod val="85000"/>
          </a:schemeClr>
        </a:solidFill>
      </dgm:spPr>
      <dgm:t>
        <a:bodyPr/>
        <a:lstStyle/>
        <a:p>
          <a:endParaRPr lang="en-US">
            <a:solidFill>
              <a:sysClr val="windowText" lastClr="000000"/>
            </a:solidFill>
            <a:cs typeface="B Lotus" pitchFamily="2" charset="-78"/>
          </a:endParaRPr>
        </a:p>
      </dgm:t>
    </dgm:pt>
    <dgm:pt modelId="{A788ACA1-E24E-42A5-8150-57C27F5CB2CD}">
      <dgm:prSet>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a:lstStyle/>
        <a:p>
          <a:r>
            <a:rPr lang="fa-IR" b="0" dirty="0" smtClean="0">
              <a:solidFill>
                <a:sysClr val="windowText" lastClr="000000"/>
              </a:solidFill>
              <a:cs typeface="B Lotus" pitchFamily="2" charset="-78"/>
            </a:rPr>
            <a:t>ایجاد تعامل و تسهیل ارتباط</a:t>
          </a:r>
          <a:endParaRPr lang="en-US" b="0" dirty="0">
            <a:solidFill>
              <a:sysClr val="windowText" lastClr="000000"/>
            </a:solidFill>
            <a:cs typeface="B Lotus" pitchFamily="2" charset="-78"/>
          </a:endParaRPr>
        </a:p>
      </dgm:t>
    </dgm:pt>
    <dgm:pt modelId="{D5149AA6-C20B-4F4B-895A-03670743E4F8}" type="parTrans" cxnId="{53136B76-9E7E-4D31-BE3E-B1381541A485}">
      <dgm:prSet>
        <dgm:style>
          <a:lnRef idx="3">
            <a:schemeClr val="lt1"/>
          </a:lnRef>
          <a:fillRef idx="1">
            <a:schemeClr val="accent6"/>
          </a:fillRef>
          <a:effectRef idx="1">
            <a:schemeClr val="accent6"/>
          </a:effectRef>
          <a:fontRef idx="minor">
            <a:schemeClr val="lt1"/>
          </a:fontRef>
        </dgm:style>
      </dgm:prSet>
      <dgm:spPr>
        <a:ln>
          <a:solidFill>
            <a:schemeClr val="accent6">
              <a:lumMod val="50000"/>
            </a:schemeClr>
          </a:solidFill>
        </a:ln>
      </dgm:spPr>
      <dgm:t>
        <a:bodyPr/>
        <a:lstStyle/>
        <a:p>
          <a:pPr rtl="0"/>
          <a:endParaRPr lang="en-US"/>
        </a:p>
      </dgm:t>
    </dgm:pt>
    <dgm:pt modelId="{9F334A67-1943-4FA6-9D81-2FF6001CA404}" type="sibTrans" cxnId="{53136B76-9E7E-4D31-BE3E-B1381541A485}">
      <dgm:prSet/>
      <dgm:spPr>
        <a:solidFill>
          <a:schemeClr val="bg1">
            <a:lumMod val="85000"/>
          </a:schemeClr>
        </a:solidFill>
      </dgm:spPr>
      <dgm:t>
        <a:bodyPr/>
        <a:lstStyle/>
        <a:p>
          <a:endParaRPr lang="en-US">
            <a:solidFill>
              <a:sysClr val="windowText" lastClr="000000"/>
            </a:solidFill>
            <a:cs typeface="B Lotus" pitchFamily="2" charset="-78"/>
          </a:endParaRPr>
        </a:p>
      </dgm:t>
    </dgm:pt>
    <dgm:pt modelId="{C207E9A5-BBB5-4615-890C-B6ED443A167A}">
      <dgm:prSe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a:lstStyle/>
        <a:p>
          <a:r>
            <a:rPr lang="fa-IR" sz="1600" dirty="0" smtClean="0">
              <a:solidFill>
                <a:sysClr val="windowText" lastClr="000000"/>
              </a:solidFill>
              <a:cs typeface="B Lotus" pitchFamily="2" charset="-78"/>
            </a:rPr>
            <a:t>ارايه قالب‌های متنوع آموزشی</a:t>
          </a:r>
          <a:endParaRPr lang="en-US" sz="1600" dirty="0">
            <a:solidFill>
              <a:sysClr val="windowText" lastClr="000000"/>
            </a:solidFill>
            <a:cs typeface="B Lotus" pitchFamily="2" charset="-78"/>
          </a:endParaRPr>
        </a:p>
      </dgm:t>
    </dgm:pt>
    <dgm:pt modelId="{76CB0D09-6D23-468C-B37F-11EF29EA07C4}" type="parTrans" cxnId="{D75406C4-4931-4E58-9DDD-A128D7CC5E1A}">
      <dgm:prSet/>
      <dgm:spPr>
        <a:ln w="38100">
          <a:solidFill>
            <a:schemeClr val="accent6">
              <a:lumMod val="50000"/>
            </a:schemeClr>
          </a:solidFill>
        </a:ln>
      </dgm:spPr>
      <dgm:t>
        <a:bodyPr/>
        <a:lstStyle/>
        <a:p>
          <a:endParaRPr lang="en-US"/>
        </a:p>
      </dgm:t>
    </dgm:pt>
    <dgm:pt modelId="{701B0DBF-F95C-4014-9958-B2008CFE4EAC}" type="sibTrans" cxnId="{D75406C4-4931-4E58-9DDD-A128D7CC5E1A}">
      <dgm:prSet/>
      <dgm:spPr/>
      <dgm:t>
        <a:bodyPr/>
        <a:lstStyle/>
        <a:p>
          <a:endParaRPr lang="en-US"/>
        </a:p>
      </dgm:t>
    </dgm:pt>
    <dgm:pt modelId="{793B3E23-8ACB-4AAC-9C80-81A796050180}" type="pres">
      <dgm:prSet presAssocID="{604B0CA8-1F7D-40AE-9CA0-3545777BC059}" presName="cycle" presStyleCnt="0">
        <dgm:presLayoutVars>
          <dgm:chMax val="1"/>
          <dgm:dir/>
          <dgm:animLvl val="ctr"/>
          <dgm:resizeHandles val="exact"/>
        </dgm:presLayoutVars>
      </dgm:prSet>
      <dgm:spPr/>
      <dgm:t>
        <a:bodyPr/>
        <a:lstStyle/>
        <a:p>
          <a:endParaRPr lang="en-US"/>
        </a:p>
      </dgm:t>
    </dgm:pt>
    <dgm:pt modelId="{2731F498-4B96-41BE-BB9F-0AA64408A64A}" type="pres">
      <dgm:prSet presAssocID="{8FF51244-CAAD-4613-B310-0D999730CA5E}" presName="centerShape" presStyleLbl="node0" presStyleIdx="0" presStyleCnt="1"/>
      <dgm:spPr/>
      <dgm:t>
        <a:bodyPr/>
        <a:lstStyle/>
        <a:p>
          <a:endParaRPr lang="en-US"/>
        </a:p>
      </dgm:t>
    </dgm:pt>
    <dgm:pt modelId="{41C73F1A-3C40-451E-9BA6-1AFC96F06E8F}" type="pres">
      <dgm:prSet presAssocID="{20009200-F2A6-4CE8-B4B5-938A71FC0B76}" presName="Name9" presStyleLbl="parChTrans1D2" presStyleIdx="0" presStyleCnt="5"/>
      <dgm:spPr/>
      <dgm:t>
        <a:bodyPr/>
        <a:lstStyle/>
        <a:p>
          <a:endParaRPr lang="en-US"/>
        </a:p>
      </dgm:t>
    </dgm:pt>
    <dgm:pt modelId="{EC613C59-E900-4262-92A0-A439D9B51CC8}" type="pres">
      <dgm:prSet presAssocID="{20009200-F2A6-4CE8-B4B5-938A71FC0B76}" presName="connTx" presStyleLbl="parChTrans1D2" presStyleIdx="0" presStyleCnt="5"/>
      <dgm:spPr/>
      <dgm:t>
        <a:bodyPr/>
        <a:lstStyle/>
        <a:p>
          <a:endParaRPr lang="en-US"/>
        </a:p>
      </dgm:t>
    </dgm:pt>
    <dgm:pt modelId="{5D8679BF-E576-49C4-82AA-119FA01AE428}" type="pres">
      <dgm:prSet presAssocID="{8DE325BA-D3AA-4DFF-A229-7DD2BB6A889D}" presName="node" presStyleLbl="node1" presStyleIdx="0" presStyleCnt="5">
        <dgm:presLayoutVars>
          <dgm:bulletEnabled val="1"/>
        </dgm:presLayoutVars>
      </dgm:prSet>
      <dgm:spPr/>
      <dgm:t>
        <a:bodyPr/>
        <a:lstStyle/>
        <a:p>
          <a:endParaRPr lang="en-US"/>
        </a:p>
      </dgm:t>
    </dgm:pt>
    <dgm:pt modelId="{09443152-087A-4DDF-82F0-7456DD72FD9B}" type="pres">
      <dgm:prSet presAssocID="{6E4DEC35-CDEC-44BD-8031-D73DC17953D5}" presName="Name9" presStyleLbl="parChTrans1D2" presStyleIdx="1" presStyleCnt="5"/>
      <dgm:spPr/>
      <dgm:t>
        <a:bodyPr/>
        <a:lstStyle/>
        <a:p>
          <a:endParaRPr lang="en-US"/>
        </a:p>
      </dgm:t>
    </dgm:pt>
    <dgm:pt modelId="{E06A78F9-0D1E-403F-B569-AF717F7B0EE0}" type="pres">
      <dgm:prSet presAssocID="{6E4DEC35-CDEC-44BD-8031-D73DC17953D5}" presName="connTx" presStyleLbl="parChTrans1D2" presStyleIdx="1" presStyleCnt="5"/>
      <dgm:spPr/>
      <dgm:t>
        <a:bodyPr/>
        <a:lstStyle/>
        <a:p>
          <a:endParaRPr lang="en-US"/>
        </a:p>
      </dgm:t>
    </dgm:pt>
    <dgm:pt modelId="{C9A24B2F-4518-4799-8247-E95D32DC149C}" type="pres">
      <dgm:prSet presAssocID="{2A4E93C8-64F6-416D-96EE-B78C01EB8A52}" presName="node" presStyleLbl="node1" presStyleIdx="1" presStyleCnt="5">
        <dgm:presLayoutVars>
          <dgm:bulletEnabled val="1"/>
        </dgm:presLayoutVars>
      </dgm:prSet>
      <dgm:spPr/>
      <dgm:t>
        <a:bodyPr/>
        <a:lstStyle/>
        <a:p>
          <a:endParaRPr lang="en-US"/>
        </a:p>
      </dgm:t>
    </dgm:pt>
    <dgm:pt modelId="{B6B1B7BC-93CA-44CA-84B0-A921A8987B0D}" type="pres">
      <dgm:prSet presAssocID="{11A59D9D-9112-49D7-ABF6-CE726D6CC68E}" presName="Name9" presStyleLbl="parChTrans1D2" presStyleIdx="2" presStyleCnt="5"/>
      <dgm:spPr/>
      <dgm:t>
        <a:bodyPr/>
        <a:lstStyle/>
        <a:p>
          <a:endParaRPr lang="en-US"/>
        </a:p>
      </dgm:t>
    </dgm:pt>
    <dgm:pt modelId="{FEEB112F-60E7-49B2-8E7C-9E225CB302A9}" type="pres">
      <dgm:prSet presAssocID="{11A59D9D-9112-49D7-ABF6-CE726D6CC68E}" presName="connTx" presStyleLbl="parChTrans1D2" presStyleIdx="2" presStyleCnt="5"/>
      <dgm:spPr/>
      <dgm:t>
        <a:bodyPr/>
        <a:lstStyle/>
        <a:p>
          <a:endParaRPr lang="en-US"/>
        </a:p>
      </dgm:t>
    </dgm:pt>
    <dgm:pt modelId="{07102D58-6AF1-45D6-9070-FBE654E91C95}" type="pres">
      <dgm:prSet presAssocID="{508230EA-35C6-439F-BCEB-561BDB0E61DF}" presName="node" presStyleLbl="node1" presStyleIdx="2" presStyleCnt="5">
        <dgm:presLayoutVars>
          <dgm:bulletEnabled val="1"/>
        </dgm:presLayoutVars>
      </dgm:prSet>
      <dgm:spPr/>
      <dgm:t>
        <a:bodyPr/>
        <a:lstStyle/>
        <a:p>
          <a:endParaRPr lang="en-US"/>
        </a:p>
      </dgm:t>
    </dgm:pt>
    <dgm:pt modelId="{7859986A-740E-452B-9FE1-A1E50EFC0181}" type="pres">
      <dgm:prSet presAssocID="{D5149AA6-C20B-4F4B-895A-03670743E4F8}" presName="Name9" presStyleLbl="parChTrans1D2" presStyleIdx="3" presStyleCnt="5"/>
      <dgm:spPr/>
      <dgm:t>
        <a:bodyPr/>
        <a:lstStyle/>
        <a:p>
          <a:endParaRPr lang="en-US"/>
        </a:p>
      </dgm:t>
    </dgm:pt>
    <dgm:pt modelId="{1DC59CF0-5037-45B9-B5E3-60FCCD8B8722}" type="pres">
      <dgm:prSet presAssocID="{D5149AA6-C20B-4F4B-895A-03670743E4F8}" presName="connTx" presStyleLbl="parChTrans1D2" presStyleIdx="3" presStyleCnt="5"/>
      <dgm:spPr/>
      <dgm:t>
        <a:bodyPr/>
        <a:lstStyle/>
        <a:p>
          <a:endParaRPr lang="en-US"/>
        </a:p>
      </dgm:t>
    </dgm:pt>
    <dgm:pt modelId="{EB844295-EA50-43D8-AFF2-F7586258EDD7}" type="pres">
      <dgm:prSet presAssocID="{A788ACA1-E24E-42A5-8150-57C27F5CB2CD}" presName="node" presStyleLbl="node1" presStyleIdx="3" presStyleCnt="5">
        <dgm:presLayoutVars>
          <dgm:bulletEnabled val="1"/>
        </dgm:presLayoutVars>
      </dgm:prSet>
      <dgm:spPr/>
      <dgm:t>
        <a:bodyPr/>
        <a:lstStyle/>
        <a:p>
          <a:endParaRPr lang="en-US"/>
        </a:p>
      </dgm:t>
    </dgm:pt>
    <dgm:pt modelId="{E2A29C74-B180-4A09-BFB9-0D9F58053625}" type="pres">
      <dgm:prSet presAssocID="{76CB0D09-6D23-468C-B37F-11EF29EA07C4}" presName="Name9" presStyleLbl="parChTrans1D2" presStyleIdx="4" presStyleCnt="5"/>
      <dgm:spPr/>
      <dgm:t>
        <a:bodyPr/>
        <a:lstStyle/>
        <a:p>
          <a:endParaRPr lang="en-US"/>
        </a:p>
      </dgm:t>
    </dgm:pt>
    <dgm:pt modelId="{2BD0FAE5-AF2E-4A41-8E2D-12291C0E8CDF}" type="pres">
      <dgm:prSet presAssocID="{76CB0D09-6D23-468C-B37F-11EF29EA07C4}" presName="connTx" presStyleLbl="parChTrans1D2" presStyleIdx="4" presStyleCnt="5"/>
      <dgm:spPr/>
      <dgm:t>
        <a:bodyPr/>
        <a:lstStyle/>
        <a:p>
          <a:endParaRPr lang="en-US"/>
        </a:p>
      </dgm:t>
    </dgm:pt>
    <dgm:pt modelId="{E8AD2878-E358-42C4-AAF0-4CD6AF20B0F5}" type="pres">
      <dgm:prSet presAssocID="{C207E9A5-BBB5-4615-890C-B6ED443A167A}" presName="node" presStyleLbl="node1" presStyleIdx="4" presStyleCnt="5">
        <dgm:presLayoutVars>
          <dgm:bulletEnabled val="1"/>
        </dgm:presLayoutVars>
      </dgm:prSet>
      <dgm:spPr/>
      <dgm:t>
        <a:bodyPr/>
        <a:lstStyle/>
        <a:p>
          <a:endParaRPr lang="en-US"/>
        </a:p>
      </dgm:t>
    </dgm:pt>
  </dgm:ptLst>
  <dgm:cxnLst>
    <dgm:cxn modelId="{DE200D54-5ACC-4CEC-8C6E-8C293EE63AC0}" srcId="{604B0CA8-1F7D-40AE-9CA0-3545777BC059}" destId="{8FF51244-CAAD-4613-B310-0D999730CA5E}" srcOrd="0" destOrd="0" parTransId="{4B131D55-5E48-4965-B3D7-4EFCF59FA0B4}" sibTransId="{2DA41D93-E1CA-40AE-B337-F9DEEF6128B5}"/>
    <dgm:cxn modelId="{53136B76-9E7E-4D31-BE3E-B1381541A485}" srcId="{8FF51244-CAAD-4613-B310-0D999730CA5E}" destId="{A788ACA1-E24E-42A5-8150-57C27F5CB2CD}" srcOrd="3" destOrd="0" parTransId="{D5149AA6-C20B-4F4B-895A-03670743E4F8}" sibTransId="{9F334A67-1943-4FA6-9D81-2FF6001CA404}"/>
    <dgm:cxn modelId="{F1752679-89EA-49B2-A223-81C7E1C0039A}" type="presOf" srcId="{A788ACA1-E24E-42A5-8150-57C27F5CB2CD}" destId="{EB844295-EA50-43D8-AFF2-F7586258EDD7}" srcOrd="0" destOrd="0" presId="urn:microsoft.com/office/officeart/2005/8/layout/radial1"/>
    <dgm:cxn modelId="{D75406C4-4931-4E58-9DDD-A128D7CC5E1A}" srcId="{8FF51244-CAAD-4613-B310-0D999730CA5E}" destId="{C207E9A5-BBB5-4615-890C-B6ED443A167A}" srcOrd="4" destOrd="0" parTransId="{76CB0D09-6D23-468C-B37F-11EF29EA07C4}" sibTransId="{701B0DBF-F95C-4014-9958-B2008CFE4EAC}"/>
    <dgm:cxn modelId="{6B466B6A-C7D1-42AC-98E9-54F51B6FCB4E}" type="presOf" srcId="{604B0CA8-1F7D-40AE-9CA0-3545777BC059}" destId="{793B3E23-8ACB-4AAC-9C80-81A796050180}" srcOrd="0" destOrd="0" presId="urn:microsoft.com/office/officeart/2005/8/layout/radial1"/>
    <dgm:cxn modelId="{A7FBE3EB-A0EE-4442-958C-9F7A6BDA4B4A}" type="presOf" srcId="{8DE325BA-D3AA-4DFF-A229-7DD2BB6A889D}" destId="{5D8679BF-E576-49C4-82AA-119FA01AE428}" srcOrd="0" destOrd="0" presId="urn:microsoft.com/office/officeart/2005/8/layout/radial1"/>
    <dgm:cxn modelId="{054D407F-21A0-4F5D-AE48-3D7DEE7CDDE1}" type="presOf" srcId="{D5149AA6-C20B-4F4B-895A-03670743E4F8}" destId="{7859986A-740E-452B-9FE1-A1E50EFC0181}" srcOrd="0" destOrd="0" presId="urn:microsoft.com/office/officeart/2005/8/layout/radial1"/>
    <dgm:cxn modelId="{E9D5780F-CF51-4295-ABBC-D3C8DAF93EB8}" type="presOf" srcId="{76CB0D09-6D23-468C-B37F-11EF29EA07C4}" destId="{E2A29C74-B180-4A09-BFB9-0D9F58053625}" srcOrd="0" destOrd="0" presId="urn:microsoft.com/office/officeart/2005/8/layout/radial1"/>
    <dgm:cxn modelId="{5BB83770-EFE1-4B55-AEA5-0292ACEED899}" type="presOf" srcId="{508230EA-35C6-439F-BCEB-561BDB0E61DF}" destId="{07102D58-6AF1-45D6-9070-FBE654E91C95}" srcOrd="0" destOrd="0" presId="urn:microsoft.com/office/officeart/2005/8/layout/radial1"/>
    <dgm:cxn modelId="{2FA555F3-8EDB-4382-AD70-11324F5B79A8}" type="presOf" srcId="{76CB0D09-6D23-468C-B37F-11EF29EA07C4}" destId="{2BD0FAE5-AF2E-4A41-8E2D-12291C0E8CDF}" srcOrd="1" destOrd="0" presId="urn:microsoft.com/office/officeart/2005/8/layout/radial1"/>
    <dgm:cxn modelId="{2810E7AC-B866-427E-B74E-F9B845248E16}" type="presOf" srcId="{D5149AA6-C20B-4F4B-895A-03670743E4F8}" destId="{1DC59CF0-5037-45B9-B5E3-60FCCD8B8722}" srcOrd="1" destOrd="0" presId="urn:microsoft.com/office/officeart/2005/8/layout/radial1"/>
    <dgm:cxn modelId="{CEE7C9ED-C6B0-4BE3-AF35-0DE3E222869E}" type="presOf" srcId="{20009200-F2A6-4CE8-B4B5-938A71FC0B76}" destId="{41C73F1A-3C40-451E-9BA6-1AFC96F06E8F}" srcOrd="0" destOrd="0" presId="urn:microsoft.com/office/officeart/2005/8/layout/radial1"/>
    <dgm:cxn modelId="{BC0376C5-8AF1-4B3D-B587-AA08FC6FB320}" srcId="{8FF51244-CAAD-4613-B310-0D999730CA5E}" destId="{8DE325BA-D3AA-4DFF-A229-7DD2BB6A889D}" srcOrd="0" destOrd="0" parTransId="{20009200-F2A6-4CE8-B4B5-938A71FC0B76}" sibTransId="{86F9A13A-E177-45CA-A40C-79FB3FFDA2FD}"/>
    <dgm:cxn modelId="{A9D0E2D9-4E5F-4123-84D8-FA414B79E77C}" type="presOf" srcId="{20009200-F2A6-4CE8-B4B5-938A71FC0B76}" destId="{EC613C59-E900-4262-92A0-A439D9B51CC8}" srcOrd="1" destOrd="0" presId="urn:microsoft.com/office/officeart/2005/8/layout/radial1"/>
    <dgm:cxn modelId="{0C6AD39D-85EE-4359-AFBE-974A4E57B79F}" type="presOf" srcId="{6E4DEC35-CDEC-44BD-8031-D73DC17953D5}" destId="{09443152-087A-4DDF-82F0-7456DD72FD9B}" srcOrd="0" destOrd="0" presId="urn:microsoft.com/office/officeart/2005/8/layout/radial1"/>
    <dgm:cxn modelId="{D9879AEC-785E-4BF8-B2C8-72E7F7A48DFC}" type="presOf" srcId="{8FF51244-CAAD-4613-B310-0D999730CA5E}" destId="{2731F498-4B96-41BE-BB9F-0AA64408A64A}" srcOrd="0" destOrd="0" presId="urn:microsoft.com/office/officeart/2005/8/layout/radial1"/>
    <dgm:cxn modelId="{59C148ED-ACA5-4A49-92A5-CBCD0B88F9E8}" srcId="{8FF51244-CAAD-4613-B310-0D999730CA5E}" destId="{508230EA-35C6-439F-BCEB-561BDB0E61DF}" srcOrd="2" destOrd="0" parTransId="{11A59D9D-9112-49D7-ABF6-CE726D6CC68E}" sibTransId="{4A58CA52-D2FB-4D8A-9D01-895545374561}"/>
    <dgm:cxn modelId="{92E8AD34-6910-42F4-9679-623E2918DD53}" type="presOf" srcId="{11A59D9D-9112-49D7-ABF6-CE726D6CC68E}" destId="{FEEB112F-60E7-49B2-8E7C-9E225CB302A9}" srcOrd="1" destOrd="0" presId="urn:microsoft.com/office/officeart/2005/8/layout/radial1"/>
    <dgm:cxn modelId="{F903A841-7F5E-4F1B-A2E6-F758C9552BC5}" type="presOf" srcId="{6E4DEC35-CDEC-44BD-8031-D73DC17953D5}" destId="{E06A78F9-0D1E-403F-B569-AF717F7B0EE0}" srcOrd="1" destOrd="0" presId="urn:microsoft.com/office/officeart/2005/8/layout/radial1"/>
    <dgm:cxn modelId="{6D8E2743-5C23-4351-B6A6-A531D8D2B5D7}" type="presOf" srcId="{11A59D9D-9112-49D7-ABF6-CE726D6CC68E}" destId="{B6B1B7BC-93CA-44CA-84B0-A921A8987B0D}" srcOrd="0" destOrd="0" presId="urn:microsoft.com/office/officeart/2005/8/layout/radial1"/>
    <dgm:cxn modelId="{9B068D9B-7329-4A50-8AA7-E3CDD6696398}" srcId="{8FF51244-CAAD-4613-B310-0D999730CA5E}" destId="{2A4E93C8-64F6-416D-96EE-B78C01EB8A52}" srcOrd="1" destOrd="0" parTransId="{6E4DEC35-CDEC-44BD-8031-D73DC17953D5}" sibTransId="{94A64FBD-EB7A-454B-B686-B05C5F4D59F7}"/>
    <dgm:cxn modelId="{CDAF7402-6AF2-435A-A145-BF47D0E2DEE8}" type="presOf" srcId="{2A4E93C8-64F6-416D-96EE-B78C01EB8A52}" destId="{C9A24B2F-4518-4799-8247-E95D32DC149C}" srcOrd="0" destOrd="0" presId="urn:microsoft.com/office/officeart/2005/8/layout/radial1"/>
    <dgm:cxn modelId="{5996CE2F-30A6-4ADA-8DF9-9314559B6449}" type="presOf" srcId="{C207E9A5-BBB5-4615-890C-B6ED443A167A}" destId="{E8AD2878-E358-42C4-AAF0-4CD6AF20B0F5}" srcOrd="0" destOrd="0" presId="urn:microsoft.com/office/officeart/2005/8/layout/radial1"/>
    <dgm:cxn modelId="{ADD89643-5A9E-4F79-A67E-46E659F8003A}" type="presParOf" srcId="{793B3E23-8ACB-4AAC-9C80-81A796050180}" destId="{2731F498-4B96-41BE-BB9F-0AA64408A64A}" srcOrd="0" destOrd="0" presId="urn:microsoft.com/office/officeart/2005/8/layout/radial1"/>
    <dgm:cxn modelId="{868C1846-A667-47A2-B2F5-1B91E6604B3B}" type="presParOf" srcId="{793B3E23-8ACB-4AAC-9C80-81A796050180}" destId="{41C73F1A-3C40-451E-9BA6-1AFC96F06E8F}" srcOrd="1" destOrd="0" presId="urn:microsoft.com/office/officeart/2005/8/layout/radial1"/>
    <dgm:cxn modelId="{2F6AB558-D11E-42E9-9EA0-1308B2565237}" type="presParOf" srcId="{41C73F1A-3C40-451E-9BA6-1AFC96F06E8F}" destId="{EC613C59-E900-4262-92A0-A439D9B51CC8}" srcOrd="0" destOrd="0" presId="urn:microsoft.com/office/officeart/2005/8/layout/radial1"/>
    <dgm:cxn modelId="{28F30331-A902-4865-84D4-B8563D616FAD}" type="presParOf" srcId="{793B3E23-8ACB-4AAC-9C80-81A796050180}" destId="{5D8679BF-E576-49C4-82AA-119FA01AE428}" srcOrd="2" destOrd="0" presId="urn:microsoft.com/office/officeart/2005/8/layout/radial1"/>
    <dgm:cxn modelId="{D9B700C1-812A-4CFD-B4B5-8533A45363AC}" type="presParOf" srcId="{793B3E23-8ACB-4AAC-9C80-81A796050180}" destId="{09443152-087A-4DDF-82F0-7456DD72FD9B}" srcOrd="3" destOrd="0" presId="urn:microsoft.com/office/officeart/2005/8/layout/radial1"/>
    <dgm:cxn modelId="{15B52EB0-919C-460E-9054-BCC577031656}" type="presParOf" srcId="{09443152-087A-4DDF-82F0-7456DD72FD9B}" destId="{E06A78F9-0D1E-403F-B569-AF717F7B0EE0}" srcOrd="0" destOrd="0" presId="urn:microsoft.com/office/officeart/2005/8/layout/radial1"/>
    <dgm:cxn modelId="{2ECC8D98-60B2-4397-8E19-6D16F861F9E6}" type="presParOf" srcId="{793B3E23-8ACB-4AAC-9C80-81A796050180}" destId="{C9A24B2F-4518-4799-8247-E95D32DC149C}" srcOrd="4" destOrd="0" presId="urn:microsoft.com/office/officeart/2005/8/layout/radial1"/>
    <dgm:cxn modelId="{17AFAF04-ACCA-44AC-BD48-FB7550EF9DC3}" type="presParOf" srcId="{793B3E23-8ACB-4AAC-9C80-81A796050180}" destId="{B6B1B7BC-93CA-44CA-84B0-A921A8987B0D}" srcOrd="5" destOrd="0" presId="urn:microsoft.com/office/officeart/2005/8/layout/radial1"/>
    <dgm:cxn modelId="{A3B9B538-BDED-4BAD-A5E8-1A1F6D5312AE}" type="presParOf" srcId="{B6B1B7BC-93CA-44CA-84B0-A921A8987B0D}" destId="{FEEB112F-60E7-49B2-8E7C-9E225CB302A9}" srcOrd="0" destOrd="0" presId="urn:microsoft.com/office/officeart/2005/8/layout/radial1"/>
    <dgm:cxn modelId="{328C6ACB-CC98-41EC-BAA4-A18731B2B84A}" type="presParOf" srcId="{793B3E23-8ACB-4AAC-9C80-81A796050180}" destId="{07102D58-6AF1-45D6-9070-FBE654E91C95}" srcOrd="6" destOrd="0" presId="urn:microsoft.com/office/officeart/2005/8/layout/radial1"/>
    <dgm:cxn modelId="{845C4C5B-C7B2-47DE-A906-1DC3608A6BFC}" type="presParOf" srcId="{793B3E23-8ACB-4AAC-9C80-81A796050180}" destId="{7859986A-740E-452B-9FE1-A1E50EFC0181}" srcOrd="7" destOrd="0" presId="urn:microsoft.com/office/officeart/2005/8/layout/radial1"/>
    <dgm:cxn modelId="{A0C72EF6-A44E-4492-B623-96D4EF4AF707}" type="presParOf" srcId="{7859986A-740E-452B-9FE1-A1E50EFC0181}" destId="{1DC59CF0-5037-45B9-B5E3-60FCCD8B8722}" srcOrd="0" destOrd="0" presId="urn:microsoft.com/office/officeart/2005/8/layout/radial1"/>
    <dgm:cxn modelId="{0DCCE844-E3EF-4089-BE1A-5E96DD736B3D}" type="presParOf" srcId="{793B3E23-8ACB-4AAC-9C80-81A796050180}" destId="{EB844295-EA50-43D8-AFF2-F7586258EDD7}" srcOrd="8" destOrd="0" presId="urn:microsoft.com/office/officeart/2005/8/layout/radial1"/>
    <dgm:cxn modelId="{23DF2A5E-DCB2-405F-98E1-0B484DE9E11A}" type="presParOf" srcId="{793B3E23-8ACB-4AAC-9C80-81A796050180}" destId="{E2A29C74-B180-4A09-BFB9-0D9F58053625}" srcOrd="9" destOrd="0" presId="urn:microsoft.com/office/officeart/2005/8/layout/radial1"/>
    <dgm:cxn modelId="{D96B1B88-0A73-4E0B-9DA1-EA982838897B}" type="presParOf" srcId="{E2A29C74-B180-4A09-BFB9-0D9F58053625}" destId="{2BD0FAE5-AF2E-4A41-8E2D-12291C0E8CDF}" srcOrd="0" destOrd="0" presId="urn:microsoft.com/office/officeart/2005/8/layout/radial1"/>
    <dgm:cxn modelId="{956BAAB7-0D75-431B-98BD-56341EA30621}" type="presParOf" srcId="{793B3E23-8ACB-4AAC-9C80-81A796050180}" destId="{E8AD2878-E358-42C4-AAF0-4CD6AF20B0F5}"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21781-7CC5-48E4-A710-7BD1749DA3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AE5CDCE-B05D-448F-AD9D-429A22FD57C1}">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60000"/>
            <a:lumOff val="40000"/>
          </a:schemeClr>
        </a:solidFill>
        <a:ln/>
      </dgm:spPr>
      <dgm:t>
        <a:bodyPr/>
        <a:lstStyle/>
        <a:p>
          <a:pPr marL="0" algn="ctr" defTabSz="914400" rtl="1" eaLnBrk="1" latinLnBrk="0" hangingPunct="1"/>
          <a:r>
            <a:rPr lang="fa-IR" sz="1800" b="1" kern="1200" dirty="0" smtClean="0">
              <a:solidFill>
                <a:schemeClr val="bg1"/>
              </a:solidFill>
              <a:latin typeface="+mn-lt"/>
              <a:ea typeface="+mn-ea"/>
              <a:cs typeface="B Lotus" panose="00000400000000000000" pitchFamily="2" charset="-78"/>
            </a:rPr>
            <a:t>انواع کسب‌وکارهای اينترنتي</a:t>
          </a:r>
          <a:endParaRPr lang="en-US" sz="1800" b="1" kern="1200" dirty="0">
            <a:solidFill>
              <a:schemeClr val="bg1"/>
            </a:solidFill>
            <a:latin typeface="+mn-lt"/>
            <a:ea typeface="+mn-ea"/>
            <a:cs typeface="B Lotus" panose="00000400000000000000" pitchFamily="2" charset="-78"/>
          </a:endParaRPr>
        </a:p>
      </dgm:t>
    </dgm:pt>
    <dgm:pt modelId="{5DF495C2-9633-41FD-A703-737E1DF208D9}" type="parTrans" cxnId="{2DB2DEA7-BA1E-4B06-84C9-B28B5BE93285}">
      <dgm:prSet/>
      <dgm:spPr/>
      <dgm:t>
        <a:bodyPr/>
        <a:lstStyle/>
        <a:p>
          <a:endParaRPr lang="en-US"/>
        </a:p>
      </dgm:t>
    </dgm:pt>
    <dgm:pt modelId="{6B241B97-4502-43D9-A1E6-F9192A32BCED}" type="sibTrans" cxnId="{2DB2DEA7-BA1E-4B06-84C9-B28B5BE93285}">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FE4A9C2D-2792-4450-941F-33DA2B587BF8}">
      <dgm:prSet phldrT="[Tex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vert="vert270"/>
        <a:lstStyle/>
        <a:p>
          <a:pPr algn="ctr"/>
          <a:r>
            <a:rPr lang="fa-IR" sz="1800" b="0" dirty="0" smtClean="0">
              <a:solidFill>
                <a:sysClr val="windowText" lastClr="000000"/>
              </a:solidFill>
              <a:cs typeface="B Lotus" pitchFamily="2" charset="-78"/>
            </a:rPr>
            <a:t>ايجاد اجتماعات آن‌لاين</a:t>
          </a:r>
          <a:endParaRPr lang="en-US" sz="1800" b="0" dirty="0">
            <a:solidFill>
              <a:sysClr val="windowText" lastClr="000000"/>
            </a:solidFill>
            <a:cs typeface="B Lotus" pitchFamily="2" charset="-78"/>
          </a:endParaRPr>
        </a:p>
      </dgm:t>
    </dgm:pt>
    <dgm:pt modelId="{EED830F5-66C7-4A27-B7F5-5EAADDE45AE0}" type="parTrans" cxnId="{17F522B6-8BE3-4F84-975D-51A3CA7EC3DF}">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a:solidFill>
            <a:schemeClr val="accent6">
              <a:lumMod val="50000"/>
            </a:schemeClr>
          </a:solidFill>
        </a:ln>
      </dgm:spPr>
      <dgm:t>
        <a:bodyPr/>
        <a:lstStyle/>
        <a:p>
          <a:endParaRPr lang="en-US" sz="1000" b="0">
            <a:solidFill>
              <a:sysClr val="windowText" lastClr="000000"/>
            </a:solidFill>
            <a:cs typeface="B Lotus" pitchFamily="2" charset="-78"/>
          </a:endParaRPr>
        </a:p>
      </dgm:t>
    </dgm:pt>
    <dgm:pt modelId="{20FF64D9-14AE-4B0D-B75D-0D1ED05A7C92}" type="sibTrans" cxnId="{17F522B6-8BE3-4F84-975D-51A3CA7EC3DF}">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9D7E5A56-A991-4FE3-A6B7-228A9A172A47}">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vert="vert270"/>
        <a:lstStyle/>
        <a:p>
          <a:pPr algn="ctr" rtl="1"/>
          <a:r>
            <a:rPr lang="fa-IR" sz="1800" b="0" dirty="0" smtClean="0">
              <a:solidFill>
                <a:sysClr val="windowText" lastClr="000000"/>
              </a:solidFill>
              <a:cs typeface="B Lotus" pitchFamily="2" charset="-78"/>
            </a:rPr>
            <a:t>خريد، فروش و حراج كالاهاي مختلف</a:t>
          </a:r>
          <a:endParaRPr lang="en-US" sz="1800" b="0" dirty="0">
            <a:solidFill>
              <a:sysClr val="windowText" lastClr="000000"/>
            </a:solidFill>
            <a:cs typeface="B Lotus" pitchFamily="2" charset="-78"/>
          </a:endParaRPr>
        </a:p>
      </dgm:t>
    </dgm:pt>
    <dgm:pt modelId="{49E998B5-B560-4B97-B5A6-AB044E5D9C9F}" type="parTrans" cxnId="{32FA074A-0325-4716-AEB4-D582A924A7A8}">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a:solidFill>
            <a:schemeClr val="accent6">
              <a:lumMod val="50000"/>
            </a:schemeClr>
          </a:solidFill>
        </a:ln>
      </dgm:spPr>
      <dgm:t>
        <a:bodyPr/>
        <a:lstStyle/>
        <a:p>
          <a:endParaRPr lang="en-US" sz="1000" b="0">
            <a:solidFill>
              <a:sysClr val="windowText" lastClr="000000"/>
            </a:solidFill>
            <a:cs typeface="B Lotus" pitchFamily="2" charset="-78"/>
          </a:endParaRPr>
        </a:p>
      </dgm:t>
    </dgm:pt>
    <dgm:pt modelId="{2F4CC4E5-1AF9-41AC-A40C-A864CD888AA0}" type="sibTrans" cxnId="{32FA074A-0325-4716-AEB4-D582A924A7A8}">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E41EFFA2-A7C2-423F-B097-08D3807C6675}">
      <dgm:prSet phldrT="[Tex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vert="vert270"/>
        <a:lstStyle/>
        <a:p>
          <a:pPr algn="ctr" rtl="1"/>
          <a:r>
            <a:rPr lang="fa-IR" sz="1800" b="0" dirty="0" smtClean="0">
              <a:solidFill>
                <a:sysClr val="windowText" lastClr="000000"/>
              </a:solidFill>
              <a:cs typeface="B Lotus" pitchFamily="2" charset="-78"/>
            </a:rPr>
            <a:t>تبليغات اينترنتي</a:t>
          </a:r>
          <a:endParaRPr lang="en-US" sz="1800" b="0" dirty="0">
            <a:solidFill>
              <a:sysClr val="windowText" lastClr="000000"/>
            </a:solidFill>
            <a:cs typeface="B Lotus" pitchFamily="2" charset="-78"/>
          </a:endParaRPr>
        </a:p>
      </dgm:t>
    </dgm:pt>
    <dgm:pt modelId="{0B03E787-1D58-4A1F-A769-918FE6AFC1BE}" type="parTrans" cxnId="{54CD2050-EE68-45DE-BCA6-121BFF511691}">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a:solidFill>
            <a:schemeClr val="accent6">
              <a:lumMod val="50000"/>
            </a:schemeClr>
          </a:solidFill>
        </a:ln>
      </dgm:spPr>
      <dgm:t>
        <a:bodyPr/>
        <a:lstStyle/>
        <a:p>
          <a:endParaRPr lang="en-US" sz="1000" b="0">
            <a:solidFill>
              <a:sysClr val="windowText" lastClr="000000"/>
            </a:solidFill>
            <a:cs typeface="B Lotus" pitchFamily="2" charset="-78"/>
          </a:endParaRPr>
        </a:p>
      </dgm:t>
    </dgm:pt>
    <dgm:pt modelId="{6DE88860-E080-4E5B-8D5B-C433D79921A3}" type="sibTrans" cxnId="{54CD2050-EE68-45DE-BCA6-121BFF511691}">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EEB1333E-EECB-4650-B7B8-A59720DE0499}">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vert="vert270"/>
        <a:lstStyle/>
        <a:p>
          <a:pPr algn="ctr" rtl="1"/>
          <a:r>
            <a:rPr lang="fa-IR" sz="1800" b="0" dirty="0" smtClean="0">
              <a:solidFill>
                <a:sysClr val="windowText" lastClr="000000"/>
              </a:solidFill>
              <a:cs typeface="B Lotus" pitchFamily="2" charset="-78"/>
            </a:rPr>
            <a:t>ارايه خدمات و مشاوره تخصصي به ديگران</a:t>
          </a:r>
          <a:endParaRPr lang="en-US" sz="1800" b="0" dirty="0">
            <a:solidFill>
              <a:sysClr val="windowText" lastClr="000000"/>
            </a:solidFill>
            <a:cs typeface="B Lotus" pitchFamily="2" charset="-78"/>
          </a:endParaRPr>
        </a:p>
      </dgm:t>
    </dgm:pt>
    <dgm:pt modelId="{9AD123F3-756C-4E6D-911A-BA6EC4A8BE4F}" type="parTrans" cxnId="{C7DA35BE-1333-4986-A4DD-A44045956EEC}">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a:solidFill>
            <a:srgbClr val="FF0000"/>
          </a:solidFill>
        </a:ln>
      </dgm:spPr>
      <dgm:t>
        <a:bodyPr/>
        <a:lstStyle/>
        <a:p>
          <a:endParaRPr lang="en-US" sz="1000" b="0">
            <a:solidFill>
              <a:sysClr val="windowText" lastClr="000000"/>
            </a:solidFill>
            <a:cs typeface="B Lotus" pitchFamily="2" charset="-78"/>
          </a:endParaRPr>
        </a:p>
      </dgm:t>
    </dgm:pt>
    <dgm:pt modelId="{60A93721-ECCA-448B-8550-2C7396EEBA87}" type="sibTrans" cxnId="{C7DA35BE-1333-4986-A4DD-A44045956EEC}">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4BB34B8F-7863-4BF2-87A4-957F3A191588}">
      <dgm:prSet phldrT="[Tex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vert="vert270"/>
        <a:lstStyle/>
        <a:p>
          <a:pPr algn="ctr" rtl="1"/>
          <a:r>
            <a:rPr lang="fa-IR" sz="1800" b="0" dirty="0" smtClean="0">
              <a:solidFill>
                <a:sysClr val="windowText" lastClr="000000"/>
              </a:solidFill>
              <a:cs typeface="B Lotus" pitchFamily="2" charset="-78"/>
            </a:rPr>
            <a:t>چندرسانه‌اي يا مالتي‌مديا</a:t>
          </a:r>
          <a:endParaRPr lang="en-US" sz="1800" b="0" dirty="0">
            <a:solidFill>
              <a:sysClr val="windowText" lastClr="000000"/>
            </a:solidFill>
            <a:cs typeface="B Lotus" pitchFamily="2" charset="-78"/>
          </a:endParaRPr>
        </a:p>
      </dgm:t>
    </dgm:pt>
    <dgm:pt modelId="{6582896D-92B4-4839-906E-8F356AA8A1DD}" type="parTrans" cxnId="{2D7BCC1E-A210-4BFD-B51E-3A9CAA0FA934}">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a:solidFill>
            <a:schemeClr val="accent6">
              <a:lumMod val="50000"/>
            </a:schemeClr>
          </a:solidFill>
        </a:ln>
      </dgm:spPr>
      <dgm:t>
        <a:bodyPr/>
        <a:lstStyle/>
        <a:p>
          <a:endParaRPr lang="en-US" sz="1000" b="0">
            <a:solidFill>
              <a:sysClr val="windowText" lastClr="000000"/>
            </a:solidFill>
            <a:cs typeface="B Lotus" pitchFamily="2" charset="-78"/>
          </a:endParaRPr>
        </a:p>
      </dgm:t>
    </dgm:pt>
    <dgm:pt modelId="{09FC5B8A-6A9B-4B9E-87D0-A653E9A453D8}" type="sibTrans" cxnId="{2D7BCC1E-A210-4BFD-B51E-3A9CAA0FA934}">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5ED13531-1303-4B45-A1D3-255C6E4FA2C1}">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vert="vert270"/>
        <a:lstStyle/>
        <a:p>
          <a:pPr algn="ctr" rtl="1"/>
          <a:r>
            <a:rPr lang="fa-IR" sz="1800" b="0" dirty="0" smtClean="0">
              <a:solidFill>
                <a:sysClr val="windowText" lastClr="000000"/>
              </a:solidFill>
              <a:cs typeface="B Lotus" pitchFamily="2" charset="-78"/>
            </a:rPr>
            <a:t>پيوستن به شبكه‌هاي واسطه‌گري</a:t>
          </a:r>
          <a:endParaRPr lang="en-US" sz="1800" b="0" dirty="0">
            <a:solidFill>
              <a:sysClr val="windowText" lastClr="000000"/>
            </a:solidFill>
            <a:cs typeface="B Lotus" pitchFamily="2" charset="-78"/>
          </a:endParaRPr>
        </a:p>
      </dgm:t>
    </dgm:pt>
    <dgm:pt modelId="{AC05739D-DC94-4E80-B3EB-2AA1736D9AA8}" type="parTrans" cxnId="{47CE2F81-1B62-457A-99A1-90C37699A957}">
      <dgm:prSet>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a:solidFill>
            <a:schemeClr val="accent6">
              <a:lumMod val="50000"/>
            </a:schemeClr>
          </a:solidFill>
        </a:ln>
      </dgm:spPr>
      <dgm:t>
        <a:bodyPr/>
        <a:lstStyle/>
        <a:p>
          <a:endParaRPr lang="en-US" sz="1000" b="0">
            <a:solidFill>
              <a:sysClr val="windowText" lastClr="000000"/>
            </a:solidFill>
            <a:cs typeface="B Lotus" pitchFamily="2" charset="-78"/>
          </a:endParaRPr>
        </a:p>
      </dgm:t>
    </dgm:pt>
    <dgm:pt modelId="{974BE46A-77CB-48A5-AECB-E13DE7D9638B}" type="sibTrans" cxnId="{47CE2F81-1B62-457A-99A1-90C37699A957}">
      <dgm:prSet/>
      <dgm:spPr>
        <a:ln w="9525">
          <a:solidFill>
            <a:schemeClr val="tx2">
              <a:lumMod val="60000"/>
              <a:lumOff val="40000"/>
            </a:schemeClr>
          </a:solidFill>
        </a:ln>
      </dgm:spPr>
      <dgm:t>
        <a:bodyPr/>
        <a:lstStyle/>
        <a:p>
          <a:endParaRPr lang="en-US">
            <a:solidFill>
              <a:sysClr val="windowText" lastClr="000000"/>
            </a:solidFill>
            <a:cs typeface="B Lotus" pitchFamily="2" charset="-78"/>
          </a:endParaRPr>
        </a:p>
      </dgm:t>
    </dgm:pt>
    <dgm:pt modelId="{5FEDDB35-DE33-42F4-A24D-3F63B073A8D9}">
      <dgm:prSet phldrT="[Text]" custT="1">
        <dgm:style>
          <a:lnRef idx="3">
            <a:schemeClr val="lt1"/>
          </a:lnRef>
          <a:fillRef idx="1">
            <a:schemeClr val="accent6"/>
          </a:fillRef>
          <a:effectRef idx="1">
            <a:schemeClr val="accent6"/>
          </a:effectRef>
          <a:fontRef idx="minor">
            <a:schemeClr val="lt1"/>
          </a:fontRef>
        </dgm:style>
      </dgm:prSet>
      <dgm:spPr>
        <a:solidFill>
          <a:schemeClr val="bg1">
            <a:lumMod val="95000"/>
          </a:schemeClr>
        </a:solidFill>
        <a:ln/>
      </dgm:spPr>
      <dgm:t>
        <a:bodyPr vert="vert270"/>
        <a:lstStyle/>
        <a:p>
          <a:pPr algn="ctr" rtl="1"/>
          <a:r>
            <a:rPr lang="fa-IR" sz="1800" b="0" dirty="0" smtClean="0">
              <a:solidFill>
                <a:sysClr val="windowText" lastClr="000000"/>
              </a:solidFill>
              <a:cs typeface="B Lotus" pitchFamily="2" charset="-78"/>
            </a:rPr>
            <a:t>خدمات مربوط به اي‌ميل</a:t>
          </a:r>
          <a:endParaRPr lang="en-US" sz="1800" b="0" dirty="0">
            <a:solidFill>
              <a:sysClr val="windowText" lastClr="000000"/>
            </a:solidFill>
            <a:cs typeface="B Lotus" pitchFamily="2" charset="-78"/>
          </a:endParaRPr>
        </a:p>
      </dgm:t>
    </dgm:pt>
    <dgm:pt modelId="{00544083-B8D1-4750-A0DB-4F6ACDE7A51A}" type="parTrans" cxnId="{18957D2E-EB5B-4F7C-96DE-B55439634029}">
      <dgm:prSet/>
      <dgm:spPr>
        <a:ln w="38100">
          <a:solidFill>
            <a:schemeClr val="accent6">
              <a:lumMod val="50000"/>
            </a:schemeClr>
          </a:solidFill>
        </a:ln>
      </dgm:spPr>
      <dgm:t>
        <a:bodyPr/>
        <a:lstStyle/>
        <a:p>
          <a:endParaRPr lang="en-US" sz="1000" b="0"/>
        </a:p>
      </dgm:t>
    </dgm:pt>
    <dgm:pt modelId="{F8EF9F6F-BF44-453E-87A0-FB3AB593B7BB}" type="sibTrans" cxnId="{18957D2E-EB5B-4F7C-96DE-B55439634029}">
      <dgm:prSet/>
      <dgm:spPr/>
      <dgm:t>
        <a:bodyPr/>
        <a:lstStyle/>
        <a:p>
          <a:endParaRPr lang="en-US"/>
        </a:p>
      </dgm:t>
    </dgm:pt>
    <dgm:pt modelId="{F4095A06-B789-4A53-8CBD-74B3B4896BB3}">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vert="vert270"/>
        <a:lstStyle/>
        <a:p>
          <a:pPr algn="ctr" rtl="1"/>
          <a:r>
            <a:rPr lang="fa-IR" sz="1800" b="0" dirty="0" smtClean="0">
              <a:solidFill>
                <a:sysClr val="windowText" lastClr="000000"/>
              </a:solidFill>
              <a:cs typeface="B Lotus" pitchFamily="2" charset="-78"/>
            </a:rPr>
            <a:t>ايجاد امپراتوری اطلاعات، اخبار و آموزش</a:t>
          </a:r>
          <a:endParaRPr lang="en-US" sz="1800" b="0" dirty="0">
            <a:solidFill>
              <a:sysClr val="windowText" lastClr="000000"/>
            </a:solidFill>
            <a:cs typeface="B Lotus" pitchFamily="2" charset="-78"/>
          </a:endParaRPr>
        </a:p>
      </dgm:t>
    </dgm:pt>
    <dgm:pt modelId="{FCF09BBB-1CF2-4F0E-8ED9-9D69443EB6D7}" type="parTrans" cxnId="{03604DB2-6097-41B3-A774-5B97819B1E4F}">
      <dgm:prSet/>
      <dgm:spPr/>
      <dgm:t>
        <a:bodyPr/>
        <a:lstStyle/>
        <a:p>
          <a:endParaRPr lang="en-US"/>
        </a:p>
      </dgm:t>
    </dgm:pt>
    <dgm:pt modelId="{9790F619-B972-41F5-B885-7F3B73992982}" type="sibTrans" cxnId="{03604DB2-6097-41B3-A774-5B97819B1E4F}">
      <dgm:prSet/>
      <dgm:spPr/>
      <dgm:t>
        <a:bodyPr/>
        <a:lstStyle/>
        <a:p>
          <a:endParaRPr lang="en-US"/>
        </a:p>
      </dgm:t>
    </dgm:pt>
    <dgm:pt modelId="{12948B28-4F23-46B7-8DBB-F05AC5472781}">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vert="vert270"/>
        <a:lstStyle/>
        <a:p>
          <a:pPr algn="ctr" rtl="1"/>
          <a:r>
            <a:rPr lang="fa-IR" sz="1800" b="0" dirty="0" smtClean="0">
              <a:solidFill>
                <a:sysClr val="windowText" lastClr="000000"/>
              </a:solidFill>
              <a:cs typeface="B Lotus" pitchFamily="2" charset="-78"/>
            </a:rPr>
            <a:t>تهيه و ارايه نرم‌افزارهای مختلف</a:t>
          </a:r>
          <a:endParaRPr lang="en-US" sz="1800" b="0" dirty="0">
            <a:solidFill>
              <a:sysClr val="windowText" lastClr="000000"/>
            </a:solidFill>
            <a:cs typeface="B Lotus" pitchFamily="2" charset="-78"/>
          </a:endParaRPr>
        </a:p>
      </dgm:t>
    </dgm:pt>
    <dgm:pt modelId="{028C79AC-CACE-413E-BEF4-E982CFBFF90F}" type="parTrans" cxnId="{4910A67D-9160-4612-8376-3A8A23E87D4C}">
      <dgm:prSet/>
      <dgm:spPr>
        <a:ln>
          <a:solidFill>
            <a:schemeClr val="accent6">
              <a:lumMod val="50000"/>
            </a:schemeClr>
          </a:solidFill>
        </a:ln>
      </dgm:spPr>
      <dgm:t>
        <a:bodyPr/>
        <a:lstStyle/>
        <a:p>
          <a:endParaRPr lang="en-US"/>
        </a:p>
      </dgm:t>
    </dgm:pt>
    <dgm:pt modelId="{61FC3C7F-B5E0-4867-B1E1-D9764C668BF1}" type="sibTrans" cxnId="{4910A67D-9160-4612-8376-3A8A23E87D4C}">
      <dgm:prSet/>
      <dgm:spPr/>
      <dgm:t>
        <a:bodyPr/>
        <a:lstStyle/>
        <a:p>
          <a:endParaRPr lang="en-US"/>
        </a:p>
      </dgm:t>
    </dgm:pt>
    <dgm:pt modelId="{3DAA716A-9F01-4E92-B795-8B9D2C9FA5D8}">
      <dgm:prSet phldrT="[Text]" cust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a:ln/>
      </dgm:spPr>
      <dgm:t>
        <a:bodyPr vert="vert270"/>
        <a:lstStyle/>
        <a:p>
          <a:pPr algn="ctr" rtl="1"/>
          <a:r>
            <a:rPr lang="fa-IR" sz="1800" b="0" dirty="0" smtClean="0">
              <a:solidFill>
                <a:sysClr val="windowText" lastClr="000000"/>
              </a:solidFill>
              <a:cs typeface="B Lotus" pitchFamily="2" charset="-78"/>
            </a:rPr>
            <a:t>سرمايه‌گذاري مشترك</a:t>
          </a:r>
          <a:endParaRPr lang="en-US" sz="1800" b="0" dirty="0">
            <a:solidFill>
              <a:sysClr val="windowText" lastClr="000000"/>
            </a:solidFill>
            <a:cs typeface="B Lotus" pitchFamily="2" charset="-78"/>
          </a:endParaRPr>
        </a:p>
      </dgm:t>
    </dgm:pt>
    <dgm:pt modelId="{ED826487-D4D9-4AE6-BAF9-6CD4EB17D6A0}" type="parTrans" cxnId="{C7F991E4-0524-4F92-BEE0-6DDBF9DB9A1B}">
      <dgm:prSet/>
      <dgm:spPr>
        <a:ln>
          <a:solidFill>
            <a:schemeClr val="accent6">
              <a:lumMod val="50000"/>
            </a:schemeClr>
          </a:solidFill>
        </a:ln>
      </dgm:spPr>
      <dgm:t>
        <a:bodyPr/>
        <a:lstStyle/>
        <a:p>
          <a:endParaRPr lang="en-US"/>
        </a:p>
      </dgm:t>
    </dgm:pt>
    <dgm:pt modelId="{EB6C59CE-09CE-4D4C-A6C1-43237160F705}" type="sibTrans" cxnId="{C7F991E4-0524-4F92-BEE0-6DDBF9DB9A1B}">
      <dgm:prSet/>
      <dgm:spPr/>
      <dgm:t>
        <a:bodyPr/>
        <a:lstStyle/>
        <a:p>
          <a:endParaRPr lang="en-US"/>
        </a:p>
      </dgm:t>
    </dgm:pt>
    <dgm:pt modelId="{8B2F60AA-65A3-416B-8DCE-43A9282899B5}" type="pres">
      <dgm:prSet presAssocID="{18921781-7CC5-48E4-A710-7BD1749DA33E}" presName="hierChild1" presStyleCnt="0">
        <dgm:presLayoutVars>
          <dgm:orgChart val="1"/>
          <dgm:chPref val="1"/>
          <dgm:dir val="rev"/>
          <dgm:animOne val="branch"/>
          <dgm:animLvl val="lvl"/>
          <dgm:resizeHandles/>
        </dgm:presLayoutVars>
      </dgm:prSet>
      <dgm:spPr/>
      <dgm:t>
        <a:bodyPr/>
        <a:lstStyle/>
        <a:p>
          <a:endParaRPr lang="en-US"/>
        </a:p>
      </dgm:t>
    </dgm:pt>
    <dgm:pt modelId="{CFC3C92D-428D-4C40-B89F-A127C2A3F7A7}" type="pres">
      <dgm:prSet presAssocID="{0AE5CDCE-B05D-448F-AD9D-429A22FD57C1}" presName="hierRoot1" presStyleCnt="0">
        <dgm:presLayoutVars>
          <dgm:hierBranch val="init"/>
        </dgm:presLayoutVars>
      </dgm:prSet>
      <dgm:spPr/>
    </dgm:pt>
    <dgm:pt modelId="{B3D5EE85-7F98-4ABA-8838-7AEAAD98787A}" type="pres">
      <dgm:prSet presAssocID="{0AE5CDCE-B05D-448F-AD9D-429A22FD57C1}" presName="rootComposite1" presStyleCnt="0"/>
      <dgm:spPr/>
    </dgm:pt>
    <dgm:pt modelId="{82667076-D0B7-4FF1-955B-8E1D2D1C8ED3}" type="pres">
      <dgm:prSet presAssocID="{0AE5CDCE-B05D-448F-AD9D-429A22FD57C1}" presName="rootText1" presStyleLbl="node0" presStyleIdx="0" presStyleCnt="1" custScaleX="297393" custScaleY="200312">
        <dgm:presLayoutVars>
          <dgm:chPref val="3"/>
        </dgm:presLayoutVars>
      </dgm:prSet>
      <dgm:spPr/>
      <dgm:t>
        <a:bodyPr/>
        <a:lstStyle/>
        <a:p>
          <a:endParaRPr lang="en-US"/>
        </a:p>
      </dgm:t>
    </dgm:pt>
    <dgm:pt modelId="{4ACF3031-5621-419F-9C6E-6CA09EBF6FB3}" type="pres">
      <dgm:prSet presAssocID="{0AE5CDCE-B05D-448F-AD9D-429A22FD57C1}" presName="rootConnector1" presStyleLbl="node1" presStyleIdx="0" presStyleCnt="0"/>
      <dgm:spPr/>
      <dgm:t>
        <a:bodyPr/>
        <a:lstStyle/>
        <a:p>
          <a:endParaRPr lang="en-US"/>
        </a:p>
      </dgm:t>
    </dgm:pt>
    <dgm:pt modelId="{7CE736F7-76C9-4170-8B52-1C39E93AD1E4}" type="pres">
      <dgm:prSet presAssocID="{0AE5CDCE-B05D-448F-AD9D-429A22FD57C1}" presName="hierChild2" presStyleCnt="0"/>
      <dgm:spPr/>
    </dgm:pt>
    <dgm:pt modelId="{FEB91C91-5E0B-4989-87CF-4BDCFF496832}" type="pres">
      <dgm:prSet presAssocID="{EED830F5-66C7-4A27-B7F5-5EAADDE45AE0}" presName="Name37" presStyleLbl="parChTrans1D2" presStyleIdx="0" presStyleCnt="10"/>
      <dgm:spPr/>
      <dgm:t>
        <a:bodyPr/>
        <a:lstStyle/>
        <a:p>
          <a:endParaRPr lang="en-US"/>
        </a:p>
      </dgm:t>
    </dgm:pt>
    <dgm:pt modelId="{135DC72F-F985-43FA-AF62-1BCA788F6144}" type="pres">
      <dgm:prSet presAssocID="{FE4A9C2D-2792-4450-941F-33DA2B587BF8}" presName="hierRoot2" presStyleCnt="0">
        <dgm:presLayoutVars>
          <dgm:hierBranch val="init"/>
        </dgm:presLayoutVars>
      </dgm:prSet>
      <dgm:spPr/>
    </dgm:pt>
    <dgm:pt modelId="{CA283935-B46E-4894-8412-3568A6B3E52C}" type="pres">
      <dgm:prSet presAssocID="{FE4A9C2D-2792-4450-941F-33DA2B587BF8}" presName="rootComposite" presStyleCnt="0"/>
      <dgm:spPr/>
    </dgm:pt>
    <dgm:pt modelId="{C2F6A3C7-51A1-41D8-A13D-7624EAB95F70}" type="pres">
      <dgm:prSet presAssocID="{FE4A9C2D-2792-4450-941F-33DA2B587BF8}" presName="rootText" presStyleLbl="node2" presStyleIdx="0" presStyleCnt="10" custScaleY="951521" custLinFactNeighborY="75251">
        <dgm:presLayoutVars>
          <dgm:chPref val="3"/>
        </dgm:presLayoutVars>
      </dgm:prSet>
      <dgm:spPr/>
      <dgm:t>
        <a:bodyPr/>
        <a:lstStyle/>
        <a:p>
          <a:endParaRPr lang="en-US"/>
        </a:p>
      </dgm:t>
    </dgm:pt>
    <dgm:pt modelId="{7D877524-1291-482C-B5B1-47F570C0DBE5}" type="pres">
      <dgm:prSet presAssocID="{FE4A9C2D-2792-4450-941F-33DA2B587BF8}" presName="rootConnector" presStyleLbl="node2" presStyleIdx="0" presStyleCnt="10"/>
      <dgm:spPr/>
      <dgm:t>
        <a:bodyPr/>
        <a:lstStyle/>
        <a:p>
          <a:endParaRPr lang="en-US"/>
        </a:p>
      </dgm:t>
    </dgm:pt>
    <dgm:pt modelId="{B5D1F66D-4869-4AFD-B444-D20DF0DFAFDB}" type="pres">
      <dgm:prSet presAssocID="{FE4A9C2D-2792-4450-941F-33DA2B587BF8}" presName="hierChild4" presStyleCnt="0"/>
      <dgm:spPr/>
    </dgm:pt>
    <dgm:pt modelId="{F418FC50-98D3-42F1-A3AE-A380C9EF498F}" type="pres">
      <dgm:prSet presAssocID="{FE4A9C2D-2792-4450-941F-33DA2B587BF8}" presName="hierChild5" presStyleCnt="0"/>
      <dgm:spPr/>
    </dgm:pt>
    <dgm:pt modelId="{3B82E96E-5B94-46E3-906C-98A8B7581A01}" type="pres">
      <dgm:prSet presAssocID="{49E998B5-B560-4B97-B5A6-AB044E5D9C9F}" presName="Name37" presStyleLbl="parChTrans1D2" presStyleIdx="1" presStyleCnt="10"/>
      <dgm:spPr/>
      <dgm:t>
        <a:bodyPr/>
        <a:lstStyle/>
        <a:p>
          <a:endParaRPr lang="en-US"/>
        </a:p>
      </dgm:t>
    </dgm:pt>
    <dgm:pt modelId="{093BC982-E0B8-4B87-BF31-734F5017513A}" type="pres">
      <dgm:prSet presAssocID="{9D7E5A56-A991-4FE3-A6B7-228A9A172A47}" presName="hierRoot2" presStyleCnt="0">
        <dgm:presLayoutVars>
          <dgm:hierBranch val="init"/>
        </dgm:presLayoutVars>
      </dgm:prSet>
      <dgm:spPr/>
    </dgm:pt>
    <dgm:pt modelId="{FBB6ECD0-5C46-4DF3-8390-54646F9EB8B0}" type="pres">
      <dgm:prSet presAssocID="{9D7E5A56-A991-4FE3-A6B7-228A9A172A47}" presName="rootComposite" presStyleCnt="0"/>
      <dgm:spPr/>
    </dgm:pt>
    <dgm:pt modelId="{5DE697AE-E73A-48B9-B8AE-F0A9FD74F2C4}" type="pres">
      <dgm:prSet presAssocID="{9D7E5A56-A991-4FE3-A6B7-228A9A172A47}" presName="rootText" presStyleLbl="node2" presStyleIdx="1" presStyleCnt="10" custScaleY="951521" custLinFactNeighborY="75251">
        <dgm:presLayoutVars>
          <dgm:chPref val="3"/>
        </dgm:presLayoutVars>
      </dgm:prSet>
      <dgm:spPr/>
      <dgm:t>
        <a:bodyPr/>
        <a:lstStyle/>
        <a:p>
          <a:endParaRPr lang="en-US"/>
        </a:p>
      </dgm:t>
    </dgm:pt>
    <dgm:pt modelId="{EE48652E-DF64-462C-9C3C-8481ABAD11C5}" type="pres">
      <dgm:prSet presAssocID="{9D7E5A56-A991-4FE3-A6B7-228A9A172A47}" presName="rootConnector" presStyleLbl="node2" presStyleIdx="1" presStyleCnt="10"/>
      <dgm:spPr/>
      <dgm:t>
        <a:bodyPr/>
        <a:lstStyle/>
        <a:p>
          <a:endParaRPr lang="en-US"/>
        </a:p>
      </dgm:t>
    </dgm:pt>
    <dgm:pt modelId="{597B0218-074A-4535-BAE1-FC1D9423D494}" type="pres">
      <dgm:prSet presAssocID="{9D7E5A56-A991-4FE3-A6B7-228A9A172A47}" presName="hierChild4" presStyleCnt="0"/>
      <dgm:spPr/>
    </dgm:pt>
    <dgm:pt modelId="{E9348F68-1E81-426F-9F77-8EC95AFB0F31}" type="pres">
      <dgm:prSet presAssocID="{9D7E5A56-A991-4FE3-A6B7-228A9A172A47}" presName="hierChild5" presStyleCnt="0"/>
      <dgm:spPr/>
    </dgm:pt>
    <dgm:pt modelId="{FE552A14-E81B-4A56-A794-916F7955F6B1}" type="pres">
      <dgm:prSet presAssocID="{0B03E787-1D58-4A1F-A769-918FE6AFC1BE}" presName="Name37" presStyleLbl="parChTrans1D2" presStyleIdx="2" presStyleCnt="10"/>
      <dgm:spPr/>
      <dgm:t>
        <a:bodyPr/>
        <a:lstStyle/>
        <a:p>
          <a:endParaRPr lang="en-US"/>
        </a:p>
      </dgm:t>
    </dgm:pt>
    <dgm:pt modelId="{CA5F71D3-C08D-477D-9A24-B1528B29BF39}" type="pres">
      <dgm:prSet presAssocID="{E41EFFA2-A7C2-423F-B097-08D3807C6675}" presName="hierRoot2" presStyleCnt="0">
        <dgm:presLayoutVars>
          <dgm:hierBranch val="init"/>
        </dgm:presLayoutVars>
      </dgm:prSet>
      <dgm:spPr/>
    </dgm:pt>
    <dgm:pt modelId="{A91683F3-E053-4249-8281-B61302F903EC}" type="pres">
      <dgm:prSet presAssocID="{E41EFFA2-A7C2-423F-B097-08D3807C6675}" presName="rootComposite" presStyleCnt="0"/>
      <dgm:spPr/>
    </dgm:pt>
    <dgm:pt modelId="{ED70916C-5880-49E2-B30F-06A8DED02707}" type="pres">
      <dgm:prSet presAssocID="{E41EFFA2-A7C2-423F-B097-08D3807C6675}" presName="rootText" presStyleLbl="node2" presStyleIdx="2" presStyleCnt="10" custScaleY="951521" custLinFactNeighborY="75251">
        <dgm:presLayoutVars>
          <dgm:chPref val="3"/>
        </dgm:presLayoutVars>
      </dgm:prSet>
      <dgm:spPr/>
      <dgm:t>
        <a:bodyPr/>
        <a:lstStyle/>
        <a:p>
          <a:endParaRPr lang="en-US"/>
        </a:p>
      </dgm:t>
    </dgm:pt>
    <dgm:pt modelId="{A616BF17-99F4-4CA1-9236-716E8560E9D9}" type="pres">
      <dgm:prSet presAssocID="{E41EFFA2-A7C2-423F-B097-08D3807C6675}" presName="rootConnector" presStyleLbl="node2" presStyleIdx="2" presStyleCnt="10"/>
      <dgm:spPr/>
      <dgm:t>
        <a:bodyPr/>
        <a:lstStyle/>
        <a:p>
          <a:endParaRPr lang="en-US"/>
        </a:p>
      </dgm:t>
    </dgm:pt>
    <dgm:pt modelId="{9CF8335E-665B-4236-9A2E-B1F2EB70C6DF}" type="pres">
      <dgm:prSet presAssocID="{E41EFFA2-A7C2-423F-B097-08D3807C6675}" presName="hierChild4" presStyleCnt="0"/>
      <dgm:spPr/>
    </dgm:pt>
    <dgm:pt modelId="{0018428B-BE16-44D2-A341-377A4311108D}" type="pres">
      <dgm:prSet presAssocID="{E41EFFA2-A7C2-423F-B097-08D3807C6675}" presName="hierChild5" presStyleCnt="0"/>
      <dgm:spPr/>
    </dgm:pt>
    <dgm:pt modelId="{7CC9CBD3-34AE-4DDB-93B6-81C2AF5CEB1C}" type="pres">
      <dgm:prSet presAssocID="{9AD123F3-756C-4E6D-911A-BA6EC4A8BE4F}" presName="Name37" presStyleLbl="parChTrans1D2" presStyleIdx="3" presStyleCnt="10"/>
      <dgm:spPr/>
      <dgm:t>
        <a:bodyPr/>
        <a:lstStyle/>
        <a:p>
          <a:endParaRPr lang="en-US"/>
        </a:p>
      </dgm:t>
    </dgm:pt>
    <dgm:pt modelId="{3A52CE09-5CDB-4BFE-B6EA-0CC1944A4072}" type="pres">
      <dgm:prSet presAssocID="{EEB1333E-EECB-4650-B7B8-A59720DE0499}" presName="hierRoot2" presStyleCnt="0">
        <dgm:presLayoutVars>
          <dgm:hierBranch val="init"/>
        </dgm:presLayoutVars>
      </dgm:prSet>
      <dgm:spPr/>
    </dgm:pt>
    <dgm:pt modelId="{A3813C59-2865-4D6E-91A6-C1C04866D19C}" type="pres">
      <dgm:prSet presAssocID="{EEB1333E-EECB-4650-B7B8-A59720DE0499}" presName="rootComposite" presStyleCnt="0"/>
      <dgm:spPr/>
    </dgm:pt>
    <dgm:pt modelId="{7736981E-B0A2-4DC9-81D1-CE6446AF13C2}" type="pres">
      <dgm:prSet presAssocID="{EEB1333E-EECB-4650-B7B8-A59720DE0499}" presName="rootText" presStyleLbl="node2" presStyleIdx="3" presStyleCnt="10" custScaleY="951521" custLinFactNeighborY="75251">
        <dgm:presLayoutVars>
          <dgm:chPref val="3"/>
        </dgm:presLayoutVars>
      </dgm:prSet>
      <dgm:spPr/>
      <dgm:t>
        <a:bodyPr/>
        <a:lstStyle/>
        <a:p>
          <a:endParaRPr lang="en-US"/>
        </a:p>
      </dgm:t>
    </dgm:pt>
    <dgm:pt modelId="{32CC732D-A295-438C-BAAA-A5A7F8F3ADF5}" type="pres">
      <dgm:prSet presAssocID="{EEB1333E-EECB-4650-B7B8-A59720DE0499}" presName="rootConnector" presStyleLbl="node2" presStyleIdx="3" presStyleCnt="10"/>
      <dgm:spPr/>
      <dgm:t>
        <a:bodyPr/>
        <a:lstStyle/>
        <a:p>
          <a:endParaRPr lang="en-US"/>
        </a:p>
      </dgm:t>
    </dgm:pt>
    <dgm:pt modelId="{5B66D890-0638-40DC-921C-EC533B87F758}" type="pres">
      <dgm:prSet presAssocID="{EEB1333E-EECB-4650-B7B8-A59720DE0499}" presName="hierChild4" presStyleCnt="0"/>
      <dgm:spPr/>
    </dgm:pt>
    <dgm:pt modelId="{5716394F-37C5-4F37-BF06-D25C6FACF18A}" type="pres">
      <dgm:prSet presAssocID="{EEB1333E-EECB-4650-B7B8-A59720DE0499}" presName="hierChild5" presStyleCnt="0"/>
      <dgm:spPr/>
    </dgm:pt>
    <dgm:pt modelId="{9633EAB5-1228-4656-81E7-607C1FE87815}" type="pres">
      <dgm:prSet presAssocID="{FCF09BBB-1CF2-4F0E-8ED9-9D69443EB6D7}" presName="Name37" presStyleLbl="parChTrans1D2" presStyleIdx="4" presStyleCnt="10"/>
      <dgm:spPr/>
      <dgm:t>
        <a:bodyPr/>
        <a:lstStyle/>
        <a:p>
          <a:endParaRPr lang="en-US"/>
        </a:p>
      </dgm:t>
    </dgm:pt>
    <dgm:pt modelId="{B54686E2-12C4-4529-BDD9-E93E49EAB66C}" type="pres">
      <dgm:prSet presAssocID="{F4095A06-B789-4A53-8CBD-74B3B4896BB3}" presName="hierRoot2" presStyleCnt="0">
        <dgm:presLayoutVars>
          <dgm:hierBranch val="init"/>
        </dgm:presLayoutVars>
      </dgm:prSet>
      <dgm:spPr/>
    </dgm:pt>
    <dgm:pt modelId="{E1074905-4C35-402D-AFB1-F10F0A8A6AFC}" type="pres">
      <dgm:prSet presAssocID="{F4095A06-B789-4A53-8CBD-74B3B4896BB3}" presName="rootComposite" presStyleCnt="0"/>
      <dgm:spPr/>
    </dgm:pt>
    <dgm:pt modelId="{544D8F49-8655-43F9-AEB5-69C14AC5ED16}" type="pres">
      <dgm:prSet presAssocID="{F4095A06-B789-4A53-8CBD-74B3B4896BB3}" presName="rootText" presStyleLbl="node2" presStyleIdx="4" presStyleCnt="10" custScaleY="951521" custLinFactNeighborY="75251">
        <dgm:presLayoutVars>
          <dgm:chPref val="3"/>
        </dgm:presLayoutVars>
      </dgm:prSet>
      <dgm:spPr/>
      <dgm:t>
        <a:bodyPr/>
        <a:lstStyle/>
        <a:p>
          <a:endParaRPr lang="en-US"/>
        </a:p>
      </dgm:t>
    </dgm:pt>
    <dgm:pt modelId="{2FFC030D-5665-46A1-AD70-44B2D8F9FC8D}" type="pres">
      <dgm:prSet presAssocID="{F4095A06-B789-4A53-8CBD-74B3B4896BB3}" presName="rootConnector" presStyleLbl="node2" presStyleIdx="4" presStyleCnt="10"/>
      <dgm:spPr/>
      <dgm:t>
        <a:bodyPr/>
        <a:lstStyle/>
        <a:p>
          <a:endParaRPr lang="en-US"/>
        </a:p>
      </dgm:t>
    </dgm:pt>
    <dgm:pt modelId="{F8DD2379-9A73-49F9-B979-F24A04245A38}" type="pres">
      <dgm:prSet presAssocID="{F4095A06-B789-4A53-8CBD-74B3B4896BB3}" presName="hierChild4" presStyleCnt="0"/>
      <dgm:spPr/>
    </dgm:pt>
    <dgm:pt modelId="{CC2CFA30-97F3-4DF3-8D11-6931CB71DD9C}" type="pres">
      <dgm:prSet presAssocID="{F4095A06-B789-4A53-8CBD-74B3B4896BB3}" presName="hierChild5" presStyleCnt="0"/>
      <dgm:spPr/>
    </dgm:pt>
    <dgm:pt modelId="{DB0CD576-5C31-48A9-B4FC-0C2F1B70E117}" type="pres">
      <dgm:prSet presAssocID="{028C79AC-CACE-413E-BEF4-E982CFBFF90F}" presName="Name37" presStyleLbl="parChTrans1D2" presStyleIdx="5" presStyleCnt="10"/>
      <dgm:spPr/>
      <dgm:t>
        <a:bodyPr/>
        <a:lstStyle/>
        <a:p>
          <a:endParaRPr lang="en-US"/>
        </a:p>
      </dgm:t>
    </dgm:pt>
    <dgm:pt modelId="{63C9A707-150C-4211-89F0-A4614E72DE64}" type="pres">
      <dgm:prSet presAssocID="{12948B28-4F23-46B7-8DBB-F05AC5472781}" presName="hierRoot2" presStyleCnt="0">
        <dgm:presLayoutVars>
          <dgm:hierBranch val="init"/>
        </dgm:presLayoutVars>
      </dgm:prSet>
      <dgm:spPr/>
    </dgm:pt>
    <dgm:pt modelId="{2C8F14D2-AAF9-459E-BFEF-64F912B062D9}" type="pres">
      <dgm:prSet presAssocID="{12948B28-4F23-46B7-8DBB-F05AC5472781}" presName="rootComposite" presStyleCnt="0"/>
      <dgm:spPr/>
    </dgm:pt>
    <dgm:pt modelId="{A96C876B-71A1-450E-B1FE-29D8C052A0D5}" type="pres">
      <dgm:prSet presAssocID="{12948B28-4F23-46B7-8DBB-F05AC5472781}" presName="rootText" presStyleLbl="node2" presStyleIdx="5" presStyleCnt="10" custScaleY="951521" custLinFactNeighborY="75251">
        <dgm:presLayoutVars>
          <dgm:chPref val="3"/>
        </dgm:presLayoutVars>
      </dgm:prSet>
      <dgm:spPr/>
      <dgm:t>
        <a:bodyPr/>
        <a:lstStyle/>
        <a:p>
          <a:endParaRPr lang="en-US"/>
        </a:p>
      </dgm:t>
    </dgm:pt>
    <dgm:pt modelId="{69FBF7AF-DDF6-4FF9-8763-03EA7147F10F}" type="pres">
      <dgm:prSet presAssocID="{12948B28-4F23-46B7-8DBB-F05AC5472781}" presName="rootConnector" presStyleLbl="node2" presStyleIdx="5" presStyleCnt="10"/>
      <dgm:spPr/>
      <dgm:t>
        <a:bodyPr/>
        <a:lstStyle/>
        <a:p>
          <a:endParaRPr lang="en-US"/>
        </a:p>
      </dgm:t>
    </dgm:pt>
    <dgm:pt modelId="{A843C7C9-2897-41E8-8E00-B7673A041FEA}" type="pres">
      <dgm:prSet presAssocID="{12948B28-4F23-46B7-8DBB-F05AC5472781}" presName="hierChild4" presStyleCnt="0"/>
      <dgm:spPr/>
    </dgm:pt>
    <dgm:pt modelId="{D6A9CE49-13B1-47BD-A68A-D52B325F7EF4}" type="pres">
      <dgm:prSet presAssocID="{12948B28-4F23-46B7-8DBB-F05AC5472781}" presName="hierChild5" presStyleCnt="0"/>
      <dgm:spPr/>
    </dgm:pt>
    <dgm:pt modelId="{FC61CD04-3F1C-48FD-B95C-6BE3622E7B82}" type="pres">
      <dgm:prSet presAssocID="{6582896D-92B4-4839-906E-8F356AA8A1DD}" presName="Name37" presStyleLbl="parChTrans1D2" presStyleIdx="6" presStyleCnt="10"/>
      <dgm:spPr/>
      <dgm:t>
        <a:bodyPr/>
        <a:lstStyle/>
        <a:p>
          <a:endParaRPr lang="en-US"/>
        </a:p>
      </dgm:t>
    </dgm:pt>
    <dgm:pt modelId="{11711479-B1AC-4C93-AF32-AE578357F062}" type="pres">
      <dgm:prSet presAssocID="{4BB34B8F-7863-4BF2-87A4-957F3A191588}" presName="hierRoot2" presStyleCnt="0">
        <dgm:presLayoutVars>
          <dgm:hierBranch val="init"/>
        </dgm:presLayoutVars>
      </dgm:prSet>
      <dgm:spPr/>
    </dgm:pt>
    <dgm:pt modelId="{BE377848-313A-43B5-84D3-387C0DBA03CF}" type="pres">
      <dgm:prSet presAssocID="{4BB34B8F-7863-4BF2-87A4-957F3A191588}" presName="rootComposite" presStyleCnt="0"/>
      <dgm:spPr/>
    </dgm:pt>
    <dgm:pt modelId="{718F61DF-8EF6-4677-A511-17CE3EFD2D8D}" type="pres">
      <dgm:prSet presAssocID="{4BB34B8F-7863-4BF2-87A4-957F3A191588}" presName="rootText" presStyleLbl="node2" presStyleIdx="6" presStyleCnt="10" custScaleY="951521" custLinFactNeighborY="75251">
        <dgm:presLayoutVars>
          <dgm:chPref val="3"/>
        </dgm:presLayoutVars>
      </dgm:prSet>
      <dgm:spPr/>
      <dgm:t>
        <a:bodyPr/>
        <a:lstStyle/>
        <a:p>
          <a:endParaRPr lang="en-US"/>
        </a:p>
      </dgm:t>
    </dgm:pt>
    <dgm:pt modelId="{094E627B-831E-4ABF-A8EC-C6B016D9453A}" type="pres">
      <dgm:prSet presAssocID="{4BB34B8F-7863-4BF2-87A4-957F3A191588}" presName="rootConnector" presStyleLbl="node2" presStyleIdx="6" presStyleCnt="10"/>
      <dgm:spPr/>
      <dgm:t>
        <a:bodyPr/>
        <a:lstStyle/>
        <a:p>
          <a:endParaRPr lang="en-US"/>
        </a:p>
      </dgm:t>
    </dgm:pt>
    <dgm:pt modelId="{440D0088-9C9B-4152-AEC0-0A238691B08F}" type="pres">
      <dgm:prSet presAssocID="{4BB34B8F-7863-4BF2-87A4-957F3A191588}" presName="hierChild4" presStyleCnt="0"/>
      <dgm:spPr/>
    </dgm:pt>
    <dgm:pt modelId="{CCD73DFF-5512-40C7-A421-DA36CFD341AB}" type="pres">
      <dgm:prSet presAssocID="{4BB34B8F-7863-4BF2-87A4-957F3A191588}" presName="hierChild5" presStyleCnt="0"/>
      <dgm:spPr/>
    </dgm:pt>
    <dgm:pt modelId="{4046BB8B-49DF-47E3-937F-BCB71BB70CA5}" type="pres">
      <dgm:prSet presAssocID="{AC05739D-DC94-4E80-B3EB-2AA1736D9AA8}" presName="Name37" presStyleLbl="parChTrans1D2" presStyleIdx="7" presStyleCnt="10"/>
      <dgm:spPr/>
      <dgm:t>
        <a:bodyPr/>
        <a:lstStyle/>
        <a:p>
          <a:endParaRPr lang="en-US"/>
        </a:p>
      </dgm:t>
    </dgm:pt>
    <dgm:pt modelId="{ED6838A4-D19F-4CF2-BD62-1C3E922DAEFF}" type="pres">
      <dgm:prSet presAssocID="{5ED13531-1303-4B45-A1D3-255C6E4FA2C1}" presName="hierRoot2" presStyleCnt="0">
        <dgm:presLayoutVars>
          <dgm:hierBranch val="init"/>
        </dgm:presLayoutVars>
      </dgm:prSet>
      <dgm:spPr/>
    </dgm:pt>
    <dgm:pt modelId="{61D26B65-A089-4ED9-86C1-6A50D8B65FDC}" type="pres">
      <dgm:prSet presAssocID="{5ED13531-1303-4B45-A1D3-255C6E4FA2C1}" presName="rootComposite" presStyleCnt="0"/>
      <dgm:spPr/>
    </dgm:pt>
    <dgm:pt modelId="{B9CFBC54-5A5D-4D35-9AA6-1BAB828B553E}" type="pres">
      <dgm:prSet presAssocID="{5ED13531-1303-4B45-A1D3-255C6E4FA2C1}" presName="rootText" presStyleLbl="node2" presStyleIdx="7" presStyleCnt="10" custScaleY="951521" custLinFactNeighborY="75251">
        <dgm:presLayoutVars>
          <dgm:chPref val="3"/>
        </dgm:presLayoutVars>
      </dgm:prSet>
      <dgm:spPr/>
      <dgm:t>
        <a:bodyPr/>
        <a:lstStyle/>
        <a:p>
          <a:endParaRPr lang="en-US"/>
        </a:p>
      </dgm:t>
    </dgm:pt>
    <dgm:pt modelId="{606C6A6A-4257-4412-94F9-2F488DA1C431}" type="pres">
      <dgm:prSet presAssocID="{5ED13531-1303-4B45-A1D3-255C6E4FA2C1}" presName="rootConnector" presStyleLbl="node2" presStyleIdx="7" presStyleCnt="10"/>
      <dgm:spPr/>
      <dgm:t>
        <a:bodyPr/>
        <a:lstStyle/>
        <a:p>
          <a:endParaRPr lang="en-US"/>
        </a:p>
      </dgm:t>
    </dgm:pt>
    <dgm:pt modelId="{063E9443-C672-4A05-871C-06D86382D6FA}" type="pres">
      <dgm:prSet presAssocID="{5ED13531-1303-4B45-A1D3-255C6E4FA2C1}" presName="hierChild4" presStyleCnt="0"/>
      <dgm:spPr/>
    </dgm:pt>
    <dgm:pt modelId="{E18E6BF7-9F15-4CCE-8824-FF8C336CEE00}" type="pres">
      <dgm:prSet presAssocID="{5ED13531-1303-4B45-A1D3-255C6E4FA2C1}" presName="hierChild5" presStyleCnt="0"/>
      <dgm:spPr/>
    </dgm:pt>
    <dgm:pt modelId="{65F014FD-8BE2-4C47-B3B6-6028BE57115C}" type="pres">
      <dgm:prSet presAssocID="{00544083-B8D1-4750-A0DB-4F6ACDE7A51A}" presName="Name37" presStyleLbl="parChTrans1D2" presStyleIdx="8" presStyleCnt="10"/>
      <dgm:spPr/>
      <dgm:t>
        <a:bodyPr/>
        <a:lstStyle/>
        <a:p>
          <a:endParaRPr lang="en-US"/>
        </a:p>
      </dgm:t>
    </dgm:pt>
    <dgm:pt modelId="{E0A8B2D5-1358-4805-B1E0-C3E5931561F6}" type="pres">
      <dgm:prSet presAssocID="{5FEDDB35-DE33-42F4-A24D-3F63B073A8D9}" presName="hierRoot2" presStyleCnt="0">
        <dgm:presLayoutVars>
          <dgm:hierBranch val="init"/>
        </dgm:presLayoutVars>
      </dgm:prSet>
      <dgm:spPr/>
    </dgm:pt>
    <dgm:pt modelId="{73E85EE8-6389-4124-BA67-05F00521790B}" type="pres">
      <dgm:prSet presAssocID="{5FEDDB35-DE33-42F4-A24D-3F63B073A8D9}" presName="rootComposite" presStyleCnt="0"/>
      <dgm:spPr/>
    </dgm:pt>
    <dgm:pt modelId="{BFCB4F18-0D11-421A-81AD-C8C2D81A5461}" type="pres">
      <dgm:prSet presAssocID="{5FEDDB35-DE33-42F4-A24D-3F63B073A8D9}" presName="rootText" presStyleLbl="node2" presStyleIdx="8" presStyleCnt="10" custScaleY="951521" custLinFactNeighborY="75251">
        <dgm:presLayoutVars>
          <dgm:chPref val="3"/>
        </dgm:presLayoutVars>
      </dgm:prSet>
      <dgm:spPr/>
      <dgm:t>
        <a:bodyPr/>
        <a:lstStyle/>
        <a:p>
          <a:endParaRPr lang="en-US"/>
        </a:p>
      </dgm:t>
    </dgm:pt>
    <dgm:pt modelId="{17416F10-F0C7-4499-9D5C-5AC3AF079016}" type="pres">
      <dgm:prSet presAssocID="{5FEDDB35-DE33-42F4-A24D-3F63B073A8D9}" presName="rootConnector" presStyleLbl="node2" presStyleIdx="8" presStyleCnt="10"/>
      <dgm:spPr/>
      <dgm:t>
        <a:bodyPr/>
        <a:lstStyle/>
        <a:p>
          <a:endParaRPr lang="en-US"/>
        </a:p>
      </dgm:t>
    </dgm:pt>
    <dgm:pt modelId="{B1E56892-6B95-4413-B667-DEDA636B227C}" type="pres">
      <dgm:prSet presAssocID="{5FEDDB35-DE33-42F4-A24D-3F63B073A8D9}" presName="hierChild4" presStyleCnt="0"/>
      <dgm:spPr/>
    </dgm:pt>
    <dgm:pt modelId="{AA33B240-FEEE-441F-91D8-82290C60B9C6}" type="pres">
      <dgm:prSet presAssocID="{5FEDDB35-DE33-42F4-A24D-3F63B073A8D9}" presName="hierChild5" presStyleCnt="0"/>
      <dgm:spPr/>
    </dgm:pt>
    <dgm:pt modelId="{B9833559-3EED-48D2-85AD-3C5D6E8F46B0}" type="pres">
      <dgm:prSet presAssocID="{ED826487-D4D9-4AE6-BAF9-6CD4EB17D6A0}" presName="Name37" presStyleLbl="parChTrans1D2" presStyleIdx="9" presStyleCnt="10"/>
      <dgm:spPr/>
      <dgm:t>
        <a:bodyPr/>
        <a:lstStyle/>
        <a:p>
          <a:endParaRPr lang="en-US"/>
        </a:p>
      </dgm:t>
    </dgm:pt>
    <dgm:pt modelId="{DF94C003-C124-4ED4-9606-26D5F1CEF554}" type="pres">
      <dgm:prSet presAssocID="{3DAA716A-9F01-4E92-B795-8B9D2C9FA5D8}" presName="hierRoot2" presStyleCnt="0">
        <dgm:presLayoutVars>
          <dgm:hierBranch val="init"/>
        </dgm:presLayoutVars>
      </dgm:prSet>
      <dgm:spPr/>
    </dgm:pt>
    <dgm:pt modelId="{F272E300-A63A-4A05-B904-F9D0FF88D59E}" type="pres">
      <dgm:prSet presAssocID="{3DAA716A-9F01-4E92-B795-8B9D2C9FA5D8}" presName="rootComposite" presStyleCnt="0"/>
      <dgm:spPr/>
    </dgm:pt>
    <dgm:pt modelId="{CF387DF1-04CF-4D6C-8EB8-29D25082F3E3}" type="pres">
      <dgm:prSet presAssocID="{3DAA716A-9F01-4E92-B795-8B9D2C9FA5D8}" presName="rootText" presStyleLbl="node2" presStyleIdx="9" presStyleCnt="10" custScaleY="951521" custLinFactNeighborY="75251">
        <dgm:presLayoutVars>
          <dgm:chPref val="3"/>
        </dgm:presLayoutVars>
      </dgm:prSet>
      <dgm:spPr/>
      <dgm:t>
        <a:bodyPr/>
        <a:lstStyle/>
        <a:p>
          <a:endParaRPr lang="en-US"/>
        </a:p>
      </dgm:t>
    </dgm:pt>
    <dgm:pt modelId="{6D631EEB-4BBE-4827-BC8E-23E371445A25}" type="pres">
      <dgm:prSet presAssocID="{3DAA716A-9F01-4E92-B795-8B9D2C9FA5D8}" presName="rootConnector" presStyleLbl="node2" presStyleIdx="9" presStyleCnt="10"/>
      <dgm:spPr/>
      <dgm:t>
        <a:bodyPr/>
        <a:lstStyle/>
        <a:p>
          <a:endParaRPr lang="en-US"/>
        </a:p>
      </dgm:t>
    </dgm:pt>
    <dgm:pt modelId="{15AAF86B-4CE3-41E5-982B-15BA909392C9}" type="pres">
      <dgm:prSet presAssocID="{3DAA716A-9F01-4E92-B795-8B9D2C9FA5D8}" presName="hierChild4" presStyleCnt="0"/>
      <dgm:spPr/>
    </dgm:pt>
    <dgm:pt modelId="{9933F994-297B-49F7-8963-A16AC1CAFE21}" type="pres">
      <dgm:prSet presAssocID="{3DAA716A-9F01-4E92-B795-8B9D2C9FA5D8}" presName="hierChild5" presStyleCnt="0"/>
      <dgm:spPr/>
    </dgm:pt>
    <dgm:pt modelId="{25347A8C-73A0-4C3A-A30E-9C88F5A50865}" type="pres">
      <dgm:prSet presAssocID="{0AE5CDCE-B05D-448F-AD9D-429A22FD57C1}" presName="hierChild3" presStyleCnt="0"/>
      <dgm:spPr/>
    </dgm:pt>
  </dgm:ptLst>
  <dgm:cxnLst>
    <dgm:cxn modelId="{2C037CA7-176D-45A2-9515-179F381F4A12}" type="presOf" srcId="{F4095A06-B789-4A53-8CBD-74B3B4896BB3}" destId="{2FFC030D-5665-46A1-AD70-44B2D8F9FC8D}" srcOrd="1" destOrd="0" presId="urn:microsoft.com/office/officeart/2005/8/layout/orgChart1"/>
    <dgm:cxn modelId="{C79A7214-915F-4F03-8A1F-489C675054D5}" type="presOf" srcId="{0B03E787-1D58-4A1F-A769-918FE6AFC1BE}" destId="{FE552A14-E81B-4A56-A794-916F7955F6B1}" srcOrd="0" destOrd="0" presId="urn:microsoft.com/office/officeart/2005/8/layout/orgChart1"/>
    <dgm:cxn modelId="{AAF234FF-2EE7-4615-8297-1255C2109FD0}" type="presOf" srcId="{18921781-7CC5-48E4-A710-7BD1749DA33E}" destId="{8B2F60AA-65A3-416B-8DCE-43A9282899B5}" srcOrd="0" destOrd="0" presId="urn:microsoft.com/office/officeart/2005/8/layout/orgChart1"/>
    <dgm:cxn modelId="{B5B9E01B-9400-4A72-93F3-B14F370446FB}" type="presOf" srcId="{EED830F5-66C7-4A27-B7F5-5EAADDE45AE0}" destId="{FEB91C91-5E0B-4989-87CF-4BDCFF496832}" srcOrd="0" destOrd="0" presId="urn:microsoft.com/office/officeart/2005/8/layout/orgChart1"/>
    <dgm:cxn modelId="{88FD16A3-A660-455A-850A-C988A32C731F}" type="presOf" srcId="{5FEDDB35-DE33-42F4-A24D-3F63B073A8D9}" destId="{17416F10-F0C7-4499-9D5C-5AC3AF079016}" srcOrd="1" destOrd="0" presId="urn:microsoft.com/office/officeart/2005/8/layout/orgChart1"/>
    <dgm:cxn modelId="{03604DB2-6097-41B3-A774-5B97819B1E4F}" srcId="{0AE5CDCE-B05D-448F-AD9D-429A22FD57C1}" destId="{F4095A06-B789-4A53-8CBD-74B3B4896BB3}" srcOrd="4" destOrd="0" parTransId="{FCF09BBB-1CF2-4F0E-8ED9-9D69443EB6D7}" sibTransId="{9790F619-B972-41F5-B885-7F3B73992982}"/>
    <dgm:cxn modelId="{9A53E752-9220-468A-B506-1CDBCBDF3117}" type="presOf" srcId="{F4095A06-B789-4A53-8CBD-74B3B4896BB3}" destId="{544D8F49-8655-43F9-AEB5-69C14AC5ED16}" srcOrd="0" destOrd="0" presId="urn:microsoft.com/office/officeart/2005/8/layout/orgChart1"/>
    <dgm:cxn modelId="{32FA074A-0325-4716-AEB4-D582A924A7A8}" srcId="{0AE5CDCE-B05D-448F-AD9D-429A22FD57C1}" destId="{9D7E5A56-A991-4FE3-A6B7-228A9A172A47}" srcOrd="1" destOrd="0" parTransId="{49E998B5-B560-4B97-B5A6-AB044E5D9C9F}" sibTransId="{2F4CC4E5-1AF9-41AC-A40C-A864CD888AA0}"/>
    <dgm:cxn modelId="{833604AB-21A3-457E-8922-0CEBF0F99967}" type="presOf" srcId="{FE4A9C2D-2792-4450-941F-33DA2B587BF8}" destId="{C2F6A3C7-51A1-41D8-A13D-7624EAB95F70}" srcOrd="0" destOrd="0" presId="urn:microsoft.com/office/officeart/2005/8/layout/orgChart1"/>
    <dgm:cxn modelId="{6802DC0F-CDD2-4636-8E29-33732E304CAC}" type="presOf" srcId="{AC05739D-DC94-4E80-B3EB-2AA1736D9AA8}" destId="{4046BB8B-49DF-47E3-937F-BCB71BB70CA5}" srcOrd="0" destOrd="0" presId="urn:microsoft.com/office/officeart/2005/8/layout/orgChart1"/>
    <dgm:cxn modelId="{03E51A13-B871-4DC3-A936-C4B40E22D643}" type="presOf" srcId="{5FEDDB35-DE33-42F4-A24D-3F63B073A8D9}" destId="{BFCB4F18-0D11-421A-81AD-C8C2D81A5461}" srcOrd="0" destOrd="0" presId="urn:microsoft.com/office/officeart/2005/8/layout/orgChart1"/>
    <dgm:cxn modelId="{AB2B2BDB-D90A-44EE-B0DD-C3936C511535}" type="presOf" srcId="{0AE5CDCE-B05D-448F-AD9D-429A22FD57C1}" destId="{82667076-D0B7-4FF1-955B-8E1D2D1C8ED3}" srcOrd="0" destOrd="0" presId="urn:microsoft.com/office/officeart/2005/8/layout/orgChart1"/>
    <dgm:cxn modelId="{30E6A3C2-42D0-451C-B62B-9874EE5DFB48}" type="presOf" srcId="{9D7E5A56-A991-4FE3-A6B7-228A9A172A47}" destId="{5DE697AE-E73A-48B9-B8AE-F0A9FD74F2C4}" srcOrd="0" destOrd="0" presId="urn:microsoft.com/office/officeart/2005/8/layout/orgChart1"/>
    <dgm:cxn modelId="{C7DA35BE-1333-4986-A4DD-A44045956EEC}" srcId="{0AE5CDCE-B05D-448F-AD9D-429A22FD57C1}" destId="{EEB1333E-EECB-4650-B7B8-A59720DE0499}" srcOrd="3" destOrd="0" parTransId="{9AD123F3-756C-4E6D-911A-BA6EC4A8BE4F}" sibTransId="{60A93721-ECCA-448B-8550-2C7396EEBA87}"/>
    <dgm:cxn modelId="{DC78988F-FC00-4EF7-A53E-2B8D6421CE27}" type="presOf" srcId="{9AD123F3-756C-4E6D-911A-BA6EC4A8BE4F}" destId="{7CC9CBD3-34AE-4DDB-93B6-81C2AF5CEB1C}" srcOrd="0" destOrd="0" presId="urn:microsoft.com/office/officeart/2005/8/layout/orgChart1"/>
    <dgm:cxn modelId="{B23FE654-C86A-41E5-9B2F-AA600F106D00}" type="presOf" srcId="{5ED13531-1303-4B45-A1D3-255C6E4FA2C1}" destId="{B9CFBC54-5A5D-4D35-9AA6-1BAB828B553E}" srcOrd="0" destOrd="0" presId="urn:microsoft.com/office/officeart/2005/8/layout/orgChart1"/>
    <dgm:cxn modelId="{67E35294-61D7-4AE6-A334-8C70A490FBD0}" type="presOf" srcId="{12948B28-4F23-46B7-8DBB-F05AC5472781}" destId="{A96C876B-71A1-450E-B1FE-29D8C052A0D5}" srcOrd="0" destOrd="0" presId="urn:microsoft.com/office/officeart/2005/8/layout/orgChart1"/>
    <dgm:cxn modelId="{4FD03D04-B09F-4A52-987F-7CA39DF5E97F}" type="presOf" srcId="{ED826487-D4D9-4AE6-BAF9-6CD4EB17D6A0}" destId="{B9833559-3EED-48D2-85AD-3C5D6E8F46B0}" srcOrd="0" destOrd="0" presId="urn:microsoft.com/office/officeart/2005/8/layout/orgChart1"/>
    <dgm:cxn modelId="{47CE2F81-1B62-457A-99A1-90C37699A957}" srcId="{0AE5CDCE-B05D-448F-AD9D-429A22FD57C1}" destId="{5ED13531-1303-4B45-A1D3-255C6E4FA2C1}" srcOrd="7" destOrd="0" parTransId="{AC05739D-DC94-4E80-B3EB-2AA1736D9AA8}" sibTransId="{974BE46A-77CB-48A5-AECB-E13DE7D9638B}"/>
    <dgm:cxn modelId="{645D9A23-8134-4217-8C13-15BCF415494B}" type="presOf" srcId="{9D7E5A56-A991-4FE3-A6B7-228A9A172A47}" destId="{EE48652E-DF64-462C-9C3C-8481ABAD11C5}" srcOrd="1" destOrd="0" presId="urn:microsoft.com/office/officeart/2005/8/layout/orgChart1"/>
    <dgm:cxn modelId="{07E87D8D-ADED-44F5-98EA-E1F1B30EC74A}" type="presOf" srcId="{EEB1333E-EECB-4650-B7B8-A59720DE0499}" destId="{7736981E-B0A2-4DC9-81D1-CE6446AF13C2}" srcOrd="0" destOrd="0" presId="urn:microsoft.com/office/officeart/2005/8/layout/orgChart1"/>
    <dgm:cxn modelId="{2DB2DEA7-BA1E-4B06-84C9-B28B5BE93285}" srcId="{18921781-7CC5-48E4-A710-7BD1749DA33E}" destId="{0AE5CDCE-B05D-448F-AD9D-429A22FD57C1}" srcOrd="0" destOrd="0" parTransId="{5DF495C2-9633-41FD-A703-737E1DF208D9}" sibTransId="{6B241B97-4502-43D9-A1E6-F9192A32BCED}"/>
    <dgm:cxn modelId="{0573924E-4A6C-4F15-BD61-4AEE2528688D}" type="presOf" srcId="{4BB34B8F-7863-4BF2-87A4-957F3A191588}" destId="{718F61DF-8EF6-4677-A511-17CE3EFD2D8D}" srcOrd="0" destOrd="0" presId="urn:microsoft.com/office/officeart/2005/8/layout/orgChart1"/>
    <dgm:cxn modelId="{A2CC706A-9D04-4DC0-83B8-B0154CC6CC99}" type="presOf" srcId="{EEB1333E-EECB-4650-B7B8-A59720DE0499}" destId="{32CC732D-A295-438C-BAAA-A5A7F8F3ADF5}" srcOrd="1" destOrd="0" presId="urn:microsoft.com/office/officeart/2005/8/layout/orgChart1"/>
    <dgm:cxn modelId="{FC19014F-CB8A-4B41-9F7A-3E0CF49A6B01}" type="presOf" srcId="{4BB34B8F-7863-4BF2-87A4-957F3A191588}" destId="{094E627B-831E-4ABF-A8EC-C6B016D9453A}" srcOrd="1" destOrd="0" presId="urn:microsoft.com/office/officeart/2005/8/layout/orgChart1"/>
    <dgm:cxn modelId="{F80E550E-CBA6-40F1-9471-6D43A7ACEE55}" type="presOf" srcId="{3DAA716A-9F01-4E92-B795-8B9D2C9FA5D8}" destId="{6D631EEB-4BBE-4827-BC8E-23E371445A25}" srcOrd="1" destOrd="0" presId="urn:microsoft.com/office/officeart/2005/8/layout/orgChart1"/>
    <dgm:cxn modelId="{54CD2050-EE68-45DE-BCA6-121BFF511691}" srcId="{0AE5CDCE-B05D-448F-AD9D-429A22FD57C1}" destId="{E41EFFA2-A7C2-423F-B097-08D3807C6675}" srcOrd="2" destOrd="0" parTransId="{0B03E787-1D58-4A1F-A769-918FE6AFC1BE}" sibTransId="{6DE88860-E080-4E5B-8D5B-C433D79921A3}"/>
    <dgm:cxn modelId="{F77D8439-18E9-48DD-9F32-4C864B22D4C6}" type="presOf" srcId="{FE4A9C2D-2792-4450-941F-33DA2B587BF8}" destId="{7D877524-1291-482C-B5B1-47F570C0DBE5}" srcOrd="1" destOrd="0" presId="urn:microsoft.com/office/officeart/2005/8/layout/orgChart1"/>
    <dgm:cxn modelId="{0DAE2FA3-8A3D-472D-B961-75437C7B0010}" type="presOf" srcId="{12948B28-4F23-46B7-8DBB-F05AC5472781}" destId="{69FBF7AF-DDF6-4FF9-8763-03EA7147F10F}" srcOrd="1" destOrd="0" presId="urn:microsoft.com/office/officeart/2005/8/layout/orgChart1"/>
    <dgm:cxn modelId="{18957D2E-EB5B-4F7C-96DE-B55439634029}" srcId="{0AE5CDCE-B05D-448F-AD9D-429A22FD57C1}" destId="{5FEDDB35-DE33-42F4-A24D-3F63B073A8D9}" srcOrd="8" destOrd="0" parTransId="{00544083-B8D1-4750-A0DB-4F6ACDE7A51A}" sibTransId="{F8EF9F6F-BF44-453E-87A0-FB3AB593B7BB}"/>
    <dgm:cxn modelId="{42775864-ECB9-44D3-B9EE-A0990D3C8728}" type="presOf" srcId="{5ED13531-1303-4B45-A1D3-255C6E4FA2C1}" destId="{606C6A6A-4257-4412-94F9-2F488DA1C431}" srcOrd="1" destOrd="0" presId="urn:microsoft.com/office/officeart/2005/8/layout/orgChart1"/>
    <dgm:cxn modelId="{BF6CD259-7956-49B2-B0F1-D8EC4A38F616}" type="presOf" srcId="{FCF09BBB-1CF2-4F0E-8ED9-9D69443EB6D7}" destId="{9633EAB5-1228-4656-81E7-607C1FE87815}" srcOrd="0" destOrd="0" presId="urn:microsoft.com/office/officeart/2005/8/layout/orgChart1"/>
    <dgm:cxn modelId="{BF1C543A-D0DD-419B-BD3D-904C4FD15C39}" type="presOf" srcId="{3DAA716A-9F01-4E92-B795-8B9D2C9FA5D8}" destId="{CF387DF1-04CF-4D6C-8EB8-29D25082F3E3}" srcOrd="0" destOrd="0" presId="urn:microsoft.com/office/officeart/2005/8/layout/orgChart1"/>
    <dgm:cxn modelId="{17F522B6-8BE3-4F84-975D-51A3CA7EC3DF}" srcId="{0AE5CDCE-B05D-448F-AD9D-429A22FD57C1}" destId="{FE4A9C2D-2792-4450-941F-33DA2B587BF8}" srcOrd="0" destOrd="0" parTransId="{EED830F5-66C7-4A27-B7F5-5EAADDE45AE0}" sibTransId="{20FF64D9-14AE-4B0D-B75D-0D1ED05A7C92}"/>
    <dgm:cxn modelId="{C7F991E4-0524-4F92-BEE0-6DDBF9DB9A1B}" srcId="{0AE5CDCE-B05D-448F-AD9D-429A22FD57C1}" destId="{3DAA716A-9F01-4E92-B795-8B9D2C9FA5D8}" srcOrd="9" destOrd="0" parTransId="{ED826487-D4D9-4AE6-BAF9-6CD4EB17D6A0}" sibTransId="{EB6C59CE-09CE-4D4C-A6C1-43237160F705}"/>
    <dgm:cxn modelId="{F6C04E9E-59D7-472D-AE59-0835848BC1BE}" type="presOf" srcId="{6582896D-92B4-4839-906E-8F356AA8A1DD}" destId="{FC61CD04-3F1C-48FD-B95C-6BE3622E7B82}" srcOrd="0" destOrd="0" presId="urn:microsoft.com/office/officeart/2005/8/layout/orgChart1"/>
    <dgm:cxn modelId="{1F75E472-EDC2-44AA-B771-31D114A494AD}" type="presOf" srcId="{028C79AC-CACE-413E-BEF4-E982CFBFF90F}" destId="{DB0CD576-5C31-48A9-B4FC-0C2F1B70E117}" srcOrd="0" destOrd="0" presId="urn:microsoft.com/office/officeart/2005/8/layout/orgChart1"/>
    <dgm:cxn modelId="{DB427928-0083-4732-8B95-214692BC0C9C}" type="presOf" srcId="{E41EFFA2-A7C2-423F-B097-08D3807C6675}" destId="{ED70916C-5880-49E2-B30F-06A8DED02707}" srcOrd="0" destOrd="0" presId="urn:microsoft.com/office/officeart/2005/8/layout/orgChart1"/>
    <dgm:cxn modelId="{2D7BCC1E-A210-4BFD-B51E-3A9CAA0FA934}" srcId="{0AE5CDCE-B05D-448F-AD9D-429A22FD57C1}" destId="{4BB34B8F-7863-4BF2-87A4-957F3A191588}" srcOrd="6" destOrd="0" parTransId="{6582896D-92B4-4839-906E-8F356AA8A1DD}" sibTransId="{09FC5B8A-6A9B-4B9E-87D0-A653E9A453D8}"/>
    <dgm:cxn modelId="{845AF2C8-79FC-4516-9E37-016AD7136D34}" type="presOf" srcId="{0AE5CDCE-B05D-448F-AD9D-429A22FD57C1}" destId="{4ACF3031-5621-419F-9C6E-6CA09EBF6FB3}" srcOrd="1" destOrd="0" presId="urn:microsoft.com/office/officeart/2005/8/layout/orgChart1"/>
    <dgm:cxn modelId="{4910A67D-9160-4612-8376-3A8A23E87D4C}" srcId="{0AE5CDCE-B05D-448F-AD9D-429A22FD57C1}" destId="{12948B28-4F23-46B7-8DBB-F05AC5472781}" srcOrd="5" destOrd="0" parTransId="{028C79AC-CACE-413E-BEF4-E982CFBFF90F}" sibTransId="{61FC3C7F-B5E0-4867-B1E1-D9764C668BF1}"/>
    <dgm:cxn modelId="{6554CA34-C563-46D0-B479-A7F7E3639707}" type="presOf" srcId="{00544083-B8D1-4750-A0DB-4F6ACDE7A51A}" destId="{65F014FD-8BE2-4C47-B3B6-6028BE57115C}" srcOrd="0" destOrd="0" presId="urn:microsoft.com/office/officeart/2005/8/layout/orgChart1"/>
    <dgm:cxn modelId="{7B0730E2-9B47-40F7-B339-D418461E17DC}" type="presOf" srcId="{E41EFFA2-A7C2-423F-B097-08D3807C6675}" destId="{A616BF17-99F4-4CA1-9236-716E8560E9D9}" srcOrd="1" destOrd="0" presId="urn:microsoft.com/office/officeart/2005/8/layout/orgChart1"/>
    <dgm:cxn modelId="{8EE23615-F396-464A-9E77-928BD35047D8}" type="presOf" srcId="{49E998B5-B560-4B97-B5A6-AB044E5D9C9F}" destId="{3B82E96E-5B94-46E3-906C-98A8B7581A01}" srcOrd="0" destOrd="0" presId="urn:microsoft.com/office/officeart/2005/8/layout/orgChart1"/>
    <dgm:cxn modelId="{C3DA03A1-29CB-49D2-AA67-61A3C176BBD0}" type="presParOf" srcId="{8B2F60AA-65A3-416B-8DCE-43A9282899B5}" destId="{CFC3C92D-428D-4C40-B89F-A127C2A3F7A7}" srcOrd="0" destOrd="0" presId="urn:microsoft.com/office/officeart/2005/8/layout/orgChart1"/>
    <dgm:cxn modelId="{F6529E2A-456F-4EF2-B8BA-578F7BE07165}" type="presParOf" srcId="{CFC3C92D-428D-4C40-B89F-A127C2A3F7A7}" destId="{B3D5EE85-7F98-4ABA-8838-7AEAAD98787A}" srcOrd="0" destOrd="0" presId="urn:microsoft.com/office/officeart/2005/8/layout/orgChart1"/>
    <dgm:cxn modelId="{04A135FD-920D-41DD-8244-016DB88AE2CC}" type="presParOf" srcId="{B3D5EE85-7F98-4ABA-8838-7AEAAD98787A}" destId="{82667076-D0B7-4FF1-955B-8E1D2D1C8ED3}" srcOrd="0" destOrd="0" presId="urn:microsoft.com/office/officeart/2005/8/layout/orgChart1"/>
    <dgm:cxn modelId="{B6D64868-6BEE-442B-BDC4-B6CC7BC82AB5}" type="presParOf" srcId="{B3D5EE85-7F98-4ABA-8838-7AEAAD98787A}" destId="{4ACF3031-5621-419F-9C6E-6CA09EBF6FB3}" srcOrd="1" destOrd="0" presId="urn:microsoft.com/office/officeart/2005/8/layout/orgChart1"/>
    <dgm:cxn modelId="{1D6B24A7-9B4A-43D0-92F8-F9F1B9AAA093}" type="presParOf" srcId="{CFC3C92D-428D-4C40-B89F-A127C2A3F7A7}" destId="{7CE736F7-76C9-4170-8B52-1C39E93AD1E4}" srcOrd="1" destOrd="0" presId="urn:microsoft.com/office/officeart/2005/8/layout/orgChart1"/>
    <dgm:cxn modelId="{973C115D-50C8-414F-92AD-C70F5321FFF8}" type="presParOf" srcId="{7CE736F7-76C9-4170-8B52-1C39E93AD1E4}" destId="{FEB91C91-5E0B-4989-87CF-4BDCFF496832}" srcOrd="0" destOrd="0" presId="urn:microsoft.com/office/officeart/2005/8/layout/orgChart1"/>
    <dgm:cxn modelId="{C6329DC3-FF5A-4E32-87A7-A74671A9DAAB}" type="presParOf" srcId="{7CE736F7-76C9-4170-8B52-1C39E93AD1E4}" destId="{135DC72F-F985-43FA-AF62-1BCA788F6144}" srcOrd="1" destOrd="0" presId="urn:microsoft.com/office/officeart/2005/8/layout/orgChart1"/>
    <dgm:cxn modelId="{530B776C-AE32-4337-BA53-80E7AA6DA79F}" type="presParOf" srcId="{135DC72F-F985-43FA-AF62-1BCA788F6144}" destId="{CA283935-B46E-4894-8412-3568A6B3E52C}" srcOrd="0" destOrd="0" presId="urn:microsoft.com/office/officeart/2005/8/layout/orgChart1"/>
    <dgm:cxn modelId="{7875F3B9-C4A0-4F84-BCB6-B45BCC24B1A6}" type="presParOf" srcId="{CA283935-B46E-4894-8412-3568A6B3E52C}" destId="{C2F6A3C7-51A1-41D8-A13D-7624EAB95F70}" srcOrd="0" destOrd="0" presId="urn:microsoft.com/office/officeart/2005/8/layout/orgChart1"/>
    <dgm:cxn modelId="{25FC781D-5769-4D21-8275-E5DFB602D886}" type="presParOf" srcId="{CA283935-B46E-4894-8412-3568A6B3E52C}" destId="{7D877524-1291-482C-B5B1-47F570C0DBE5}" srcOrd="1" destOrd="0" presId="urn:microsoft.com/office/officeart/2005/8/layout/orgChart1"/>
    <dgm:cxn modelId="{6DDD6D6E-9962-4117-BBF4-AEED61072142}" type="presParOf" srcId="{135DC72F-F985-43FA-AF62-1BCA788F6144}" destId="{B5D1F66D-4869-4AFD-B444-D20DF0DFAFDB}" srcOrd="1" destOrd="0" presId="urn:microsoft.com/office/officeart/2005/8/layout/orgChart1"/>
    <dgm:cxn modelId="{C096851F-3108-44DC-9D55-05EA87E66B20}" type="presParOf" srcId="{135DC72F-F985-43FA-AF62-1BCA788F6144}" destId="{F418FC50-98D3-42F1-A3AE-A380C9EF498F}" srcOrd="2" destOrd="0" presId="urn:microsoft.com/office/officeart/2005/8/layout/orgChart1"/>
    <dgm:cxn modelId="{9C1DD242-3651-4443-B4EE-037E60660737}" type="presParOf" srcId="{7CE736F7-76C9-4170-8B52-1C39E93AD1E4}" destId="{3B82E96E-5B94-46E3-906C-98A8B7581A01}" srcOrd="2" destOrd="0" presId="urn:microsoft.com/office/officeart/2005/8/layout/orgChart1"/>
    <dgm:cxn modelId="{9354B7B0-8E86-414D-BF83-6C978703DE8C}" type="presParOf" srcId="{7CE736F7-76C9-4170-8B52-1C39E93AD1E4}" destId="{093BC982-E0B8-4B87-BF31-734F5017513A}" srcOrd="3" destOrd="0" presId="urn:microsoft.com/office/officeart/2005/8/layout/orgChart1"/>
    <dgm:cxn modelId="{724B3BC9-862A-48E9-9502-29339240668A}" type="presParOf" srcId="{093BC982-E0B8-4B87-BF31-734F5017513A}" destId="{FBB6ECD0-5C46-4DF3-8390-54646F9EB8B0}" srcOrd="0" destOrd="0" presId="urn:microsoft.com/office/officeart/2005/8/layout/orgChart1"/>
    <dgm:cxn modelId="{76272DCC-A5D1-4C73-B1D1-E8C8A1706CB2}" type="presParOf" srcId="{FBB6ECD0-5C46-4DF3-8390-54646F9EB8B0}" destId="{5DE697AE-E73A-48B9-B8AE-F0A9FD74F2C4}" srcOrd="0" destOrd="0" presId="urn:microsoft.com/office/officeart/2005/8/layout/orgChart1"/>
    <dgm:cxn modelId="{ED775DE4-2194-4E0B-BACB-1E7DB6BCA432}" type="presParOf" srcId="{FBB6ECD0-5C46-4DF3-8390-54646F9EB8B0}" destId="{EE48652E-DF64-462C-9C3C-8481ABAD11C5}" srcOrd="1" destOrd="0" presId="urn:microsoft.com/office/officeart/2005/8/layout/orgChart1"/>
    <dgm:cxn modelId="{852B77ED-42E9-4509-A9DB-D6F4A0792B13}" type="presParOf" srcId="{093BC982-E0B8-4B87-BF31-734F5017513A}" destId="{597B0218-074A-4535-BAE1-FC1D9423D494}" srcOrd="1" destOrd="0" presId="urn:microsoft.com/office/officeart/2005/8/layout/orgChart1"/>
    <dgm:cxn modelId="{B5A18DFD-0F5C-4B37-9645-5B8C2A8219E8}" type="presParOf" srcId="{093BC982-E0B8-4B87-BF31-734F5017513A}" destId="{E9348F68-1E81-426F-9F77-8EC95AFB0F31}" srcOrd="2" destOrd="0" presId="urn:microsoft.com/office/officeart/2005/8/layout/orgChart1"/>
    <dgm:cxn modelId="{741F195F-D4E8-4448-8545-E9ECE5BF54BD}" type="presParOf" srcId="{7CE736F7-76C9-4170-8B52-1C39E93AD1E4}" destId="{FE552A14-E81B-4A56-A794-916F7955F6B1}" srcOrd="4" destOrd="0" presId="urn:microsoft.com/office/officeart/2005/8/layout/orgChart1"/>
    <dgm:cxn modelId="{19F63462-FA5B-4613-924D-71BBFE99D3C6}" type="presParOf" srcId="{7CE736F7-76C9-4170-8B52-1C39E93AD1E4}" destId="{CA5F71D3-C08D-477D-9A24-B1528B29BF39}" srcOrd="5" destOrd="0" presId="urn:microsoft.com/office/officeart/2005/8/layout/orgChart1"/>
    <dgm:cxn modelId="{7FAFC605-BBAC-48D5-A5EA-22FA187C1300}" type="presParOf" srcId="{CA5F71D3-C08D-477D-9A24-B1528B29BF39}" destId="{A91683F3-E053-4249-8281-B61302F903EC}" srcOrd="0" destOrd="0" presId="urn:microsoft.com/office/officeart/2005/8/layout/orgChart1"/>
    <dgm:cxn modelId="{7DE7C773-F1A9-4371-B2BE-6EF39C69EA95}" type="presParOf" srcId="{A91683F3-E053-4249-8281-B61302F903EC}" destId="{ED70916C-5880-49E2-B30F-06A8DED02707}" srcOrd="0" destOrd="0" presId="urn:microsoft.com/office/officeart/2005/8/layout/orgChart1"/>
    <dgm:cxn modelId="{CAC00018-ACD8-4DFD-AA2F-E7E804FD9BDC}" type="presParOf" srcId="{A91683F3-E053-4249-8281-B61302F903EC}" destId="{A616BF17-99F4-4CA1-9236-716E8560E9D9}" srcOrd="1" destOrd="0" presId="urn:microsoft.com/office/officeart/2005/8/layout/orgChart1"/>
    <dgm:cxn modelId="{BEA41910-B83A-4750-8F3B-1A419165D17B}" type="presParOf" srcId="{CA5F71D3-C08D-477D-9A24-B1528B29BF39}" destId="{9CF8335E-665B-4236-9A2E-B1F2EB70C6DF}" srcOrd="1" destOrd="0" presId="urn:microsoft.com/office/officeart/2005/8/layout/orgChart1"/>
    <dgm:cxn modelId="{4C5D4C55-134D-4538-AC6C-3350051DB65C}" type="presParOf" srcId="{CA5F71D3-C08D-477D-9A24-B1528B29BF39}" destId="{0018428B-BE16-44D2-A341-377A4311108D}" srcOrd="2" destOrd="0" presId="urn:microsoft.com/office/officeart/2005/8/layout/orgChart1"/>
    <dgm:cxn modelId="{872253CE-EA44-4635-80CD-9F0A340CDB44}" type="presParOf" srcId="{7CE736F7-76C9-4170-8B52-1C39E93AD1E4}" destId="{7CC9CBD3-34AE-4DDB-93B6-81C2AF5CEB1C}" srcOrd="6" destOrd="0" presId="urn:microsoft.com/office/officeart/2005/8/layout/orgChart1"/>
    <dgm:cxn modelId="{8F0794C5-6CEA-4A35-95F8-96A8850FB19B}" type="presParOf" srcId="{7CE736F7-76C9-4170-8B52-1C39E93AD1E4}" destId="{3A52CE09-5CDB-4BFE-B6EA-0CC1944A4072}" srcOrd="7" destOrd="0" presId="urn:microsoft.com/office/officeart/2005/8/layout/orgChart1"/>
    <dgm:cxn modelId="{E285D340-5C0D-4544-90B9-A43AFDD3E39D}" type="presParOf" srcId="{3A52CE09-5CDB-4BFE-B6EA-0CC1944A4072}" destId="{A3813C59-2865-4D6E-91A6-C1C04866D19C}" srcOrd="0" destOrd="0" presId="urn:microsoft.com/office/officeart/2005/8/layout/orgChart1"/>
    <dgm:cxn modelId="{DFFC5468-236A-4AF9-951D-3660564CE36D}" type="presParOf" srcId="{A3813C59-2865-4D6E-91A6-C1C04866D19C}" destId="{7736981E-B0A2-4DC9-81D1-CE6446AF13C2}" srcOrd="0" destOrd="0" presId="urn:microsoft.com/office/officeart/2005/8/layout/orgChart1"/>
    <dgm:cxn modelId="{CA5FD320-8AB6-4489-B049-D34D7F3C0CCA}" type="presParOf" srcId="{A3813C59-2865-4D6E-91A6-C1C04866D19C}" destId="{32CC732D-A295-438C-BAAA-A5A7F8F3ADF5}" srcOrd="1" destOrd="0" presId="urn:microsoft.com/office/officeart/2005/8/layout/orgChart1"/>
    <dgm:cxn modelId="{C4619922-F9B4-45ED-9DA0-7F8F60286233}" type="presParOf" srcId="{3A52CE09-5CDB-4BFE-B6EA-0CC1944A4072}" destId="{5B66D890-0638-40DC-921C-EC533B87F758}" srcOrd="1" destOrd="0" presId="urn:microsoft.com/office/officeart/2005/8/layout/orgChart1"/>
    <dgm:cxn modelId="{04412C83-7A60-46DF-9DE9-C4EAE91D7243}" type="presParOf" srcId="{3A52CE09-5CDB-4BFE-B6EA-0CC1944A4072}" destId="{5716394F-37C5-4F37-BF06-D25C6FACF18A}" srcOrd="2" destOrd="0" presId="urn:microsoft.com/office/officeart/2005/8/layout/orgChart1"/>
    <dgm:cxn modelId="{B3269C1E-51D3-4121-9978-4312093A9F3E}" type="presParOf" srcId="{7CE736F7-76C9-4170-8B52-1C39E93AD1E4}" destId="{9633EAB5-1228-4656-81E7-607C1FE87815}" srcOrd="8" destOrd="0" presId="urn:microsoft.com/office/officeart/2005/8/layout/orgChart1"/>
    <dgm:cxn modelId="{22236231-4063-4C4C-8B2A-08233300E21D}" type="presParOf" srcId="{7CE736F7-76C9-4170-8B52-1C39E93AD1E4}" destId="{B54686E2-12C4-4529-BDD9-E93E49EAB66C}" srcOrd="9" destOrd="0" presId="urn:microsoft.com/office/officeart/2005/8/layout/orgChart1"/>
    <dgm:cxn modelId="{D48DD04B-F200-41E5-A61C-0C7DC196F199}" type="presParOf" srcId="{B54686E2-12C4-4529-BDD9-E93E49EAB66C}" destId="{E1074905-4C35-402D-AFB1-F10F0A8A6AFC}" srcOrd="0" destOrd="0" presId="urn:microsoft.com/office/officeart/2005/8/layout/orgChart1"/>
    <dgm:cxn modelId="{53E0D0F3-B4CC-43CA-B7C3-1C820AAB533E}" type="presParOf" srcId="{E1074905-4C35-402D-AFB1-F10F0A8A6AFC}" destId="{544D8F49-8655-43F9-AEB5-69C14AC5ED16}" srcOrd="0" destOrd="0" presId="urn:microsoft.com/office/officeart/2005/8/layout/orgChart1"/>
    <dgm:cxn modelId="{0864BC27-7344-460E-B059-91A584ECF0FB}" type="presParOf" srcId="{E1074905-4C35-402D-AFB1-F10F0A8A6AFC}" destId="{2FFC030D-5665-46A1-AD70-44B2D8F9FC8D}" srcOrd="1" destOrd="0" presId="urn:microsoft.com/office/officeart/2005/8/layout/orgChart1"/>
    <dgm:cxn modelId="{4EA618BC-0631-4DB7-9D73-5DBC5EBB9D9D}" type="presParOf" srcId="{B54686E2-12C4-4529-BDD9-E93E49EAB66C}" destId="{F8DD2379-9A73-49F9-B979-F24A04245A38}" srcOrd="1" destOrd="0" presId="urn:microsoft.com/office/officeart/2005/8/layout/orgChart1"/>
    <dgm:cxn modelId="{71177850-3CFC-4AE5-ACBA-2CA71721B2F6}" type="presParOf" srcId="{B54686E2-12C4-4529-BDD9-E93E49EAB66C}" destId="{CC2CFA30-97F3-4DF3-8D11-6931CB71DD9C}" srcOrd="2" destOrd="0" presId="urn:microsoft.com/office/officeart/2005/8/layout/orgChart1"/>
    <dgm:cxn modelId="{926BED5D-E382-440D-9A53-A40F14A80F74}" type="presParOf" srcId="{7CE736F7-76C9-4170-8B52-1C39E93AD1E4}" destId="{DB0CD576-5C31-48A9-B4FC-0C2F1B70E117}" srcOrd="10" destOrd="0" presId="urn:microsoft.com/office/officeart/2005/8/layout/orgChart1"/>
    <dgm:cxn modelId="{EBA9862B-AD63-4347-B25D-D6F0C6A09567}" type="presParOf" srcId="{7CE736F7-76C9-4170-8B52-1C39E93AD1E4}" destId="{63C9A707-150C-4211-89F0-A4614E72DE64}" srcOrd="11" destOrd="0" presId="urn:microsoft.com/office/officeart/2005/8/layout/orgChart1"/>
    <dgm:cxn modelId="{7238693C-50A4-4300-8CDB-BE4B92AE3129}" type="presParOf" srcId="{63C9A707-150C-4211-89F0-A4614E72DE64}" destId="{2C8F14D2-AAF9-459E-BFEF-64F912B062D9}" srcOrd="0" destOrd="0" presId="urn:microsoft.com/office/officeart/2005/8/layout/orgChart1"/>
    <dgm:cxn modelId="{5C67E3FD-A7D9-469A-9099-5B32B0566BE1}" type="presParOf" srcId="{2C8F14D2-AAF9-459E-BFEF-64F912B062D9}" destId="{A96C876B-71A1-450E-B1FE-29D8C052A0D5}" srcOrd="0" destOrd="0" presId="urn:microsoft.com/office/officeart/2005/8/layout/orgChart1"/>
    <dgm:cxn modelId="{BA539003-8C3F-4AC4-A751-729966C02534}" type="presParOf" srcId="{2C8F14D2-AAF9-459E-BFEF-64F912B062D9}" destId="{69FBF7AF-DDF6-4FF9-8763-03EA7147F10F}" srcOrd="1" destOrd="0" presId="urn:microsoft.com/office/officeart/2005/8/layout/orgChart1"/>
    <dgm:cxn modelId="{091BC78D-89C7-40E4-AFD8-D9F473B4836B}" type="presParOf" srcId="{63C9A707-150C-4211-89F0-A4614E72DE64}" destId="{A843C7C9-2897-41E8-8E00-B7673A041FEA}" srcOrd="1" destOrd="0" presId="urn:microsoft.com/office/officeart/2005/8/layout/orgChart1"/>
    <dgm:cxn modelId="{8079FC0E-56BC-430A-974E-85A9378B943E}" type="presParOf" srcId="{63C9A707-150C-4211-89F0-A4614E72DE64}" destId="{D6A9CE49-13B1-47BD-A68A-D52B325F7EF4}" srcOrd="2" destOrd="0" presId="urn:microsoft.com/office/officeart/2005/8/layout/orgChart1"/>
    <dgm:cxn modelId="{26B90DFF-FEBB-4E3D-9C65-26EAADC9DC1F}" type="presParOf" srcId="{7CE736F7-76C9-4170-8B52-1C39E93AD1E4}" destId="{FC61CD04-3F1C-48FD-B95C-6BE3622E7B82}" srcOrd="12" destOrd="0" presId="urn:microsoft.com/office/officeart/2005/8/layout/orgChart1"/>
    <dgm:cxn modelId="{117CF7CD-CBAE-4AD6-B395-2A9FA7A7C131}" type="presParOf" srcId="{7CE736F7-76C9-4170-8B52-1C39E93AD1E4}" destId="{11711479-B1AC-4C93-AF32-AE578357F062}" srcOrd="13" destOrd="0" presId="urn:microsoft.com/office/officeart/2005/8/layout/orgChart1"/>
    <dgm:cxn modelId="{60DB8014-38A5-4947-9E3B-880FEB7960A4}" type="presParOf" srcId="{11711479-B1AC-4C93-AF32-AE578357F062}" destId="{BE377848-313A-43B5-84D3-387C0DBA03CF}" srcOrd="0" destOrd="0" presId="urn:microsoft.com/office/officeart/2005/8/layout/orgChart1"/>
    <dgm:cxn modelId="{C7184B90-BB18-40CF-BE55-1AF4F0CD2897}" type="presParOf" srcId="{BE377848-313A-43B5-84D3-387C0DBA03CF}" destId="{718F61DF-8EF6-4677-A511-17CE3EFD2D8D}" srcOrd="0" destOrd="0" presId="urn:microsoft.com/office/officeart/2005/8/layout/orgChart1"/>
    <dgm:cxn modelId="{E4191868-3F75-461B-8C07-DA6CB5E355F2}" type="presParOf" srcId="{BE377848-313A-43B5-84D3-387C0DBA03CF}" destId="{094E627B-831E-4ABF-A8EC-C6B016D9453A}" srcOrd="1" destOrd="0" presId="urn:microsoft.com/office/officeart/2005/8/layout/orgChart1"/>
    <dgm:cxn modelId="{4CB0A081-00D1-47AE-9752-C9AF0D35A913}" type="presParOf" srcId="{11711479-B1AC-4C93-AF32-AE578357F062}" destId="{440D0088-9C9B-4152-AEC0-0A238691B08F}" srcOrd="1" destOrd="0" presId="urn:microsoft.com/office/officeart/2005/8/layout/orgChart1"/>
    <dgm:cxn modelId="{1A5C084C-9D80-48B7-B425-DC03BF064C4D}" type="presParOf" srcId="{11711479-B1AC-4C93-AF32-AE578357F062}" destId="{CCD73DFF-5512-40C7-A421-DA36CFD341AB}" srcOrd="2" destOrd="0" presId="urn:microsoft.com/office/officeart/2005/8/layout/orgChart1"/>
    <dgm:cxn modelId="{E6E8B05D-735B-4ED0-BF0C-3673DE277825}" type="presParOf" srcId="{7CE736F7-76C9-4170-8B52-1C39E93AD1E4}" destId="{4046BB8B-49DF-47E3-937F-BCB71BB70CA5}" srcOrd="14" destOrd="0" presId="urn:microsoft.com/office/officeart/2005/8/layout/orgChart1"/>
    <dgm:cxn modelId="{228DD789-6168-4E1A-9C8C-36083190D9CD}" type="presParOf" srcId="{7CE736F7-76C9-4170-8B52-1C39E93AD1E4}" destId="{ED6838A4-D19F-4CF2-BD62-1C3E922DAEFF}" srcOrd="15" destOrd="0" presId="urn:microsoft.com/office/officeart/2005/8/layout/orgChart1"/>
    <dgm:cxn modelId="{C8B7CD70-0AA2-4DF1-93FF-1D8FD04B438D}" type="presParOf" srcId="{ED6838A4-D19F-4CF2-BD62-1C3E922DAEFF}" destId="{61D26B65-A089-4ED9-86C1-6A50D8B65FDC}" srcOrd="0" destOrd="0" presId="urn:microsoft.com/office/officeart/2005/8/layout/orgChart1"/>
    <dgm:cxn modelId="{A47CBF57-F49E-473D-AB07-5AA626E0A25D}" type="presParOf" srcId="{61D26B65-A089-4ED9-86C1-6A50D8B65FDC}" destId="{B9CFBC54-5A5D-4D35-9AA6-1BAB828B553E}" srcOrd="0" destOrd="0" presId="urn:microsoft.com/office/officeart/2005/8/layout/orgChart1"/>
    <dgm:cxn modelId="{93E3A802-4ADA-481D-BC68-B9007DDD58F2}" type="presParOf" srcId="{61D26B65-A089-4ED9-86C1-6A50D8B65FDC}" destId="{606C6A6A-4257-4412-94F9-2F488DA1C431}" srcOrd="1" destOrd="0" presId="urn:microsoft.com/office/officeart/2005/8/layout/orgChart1"/>
    <dgm:cxn modelId="{509DA286-8A39-46A2-AD67-A99C869F1102}" type="presParOf" srcId="{ED6838A4-D19F-4CF2-BD62-1C3E922DAEFF}" destId="{063E9443-C672-4A05-871C-06D86382D6FA}" srcOrd="1" destOrd="0" presId="urn:microsoft.com/office/officeart/2005/8/layout/orgChart1"/>
    <dgm:cxn modelId="{DDB00E4F-8C58-431B-B741-C0E6CBCAEA19}" type="presParOf" srcId="{ED6838A4-D19F-4CF2-BD62-1C3E922DAEFF}" destId="{E18E6BF7-9F15-4CCE-8824-FF8C336CEE00}" srcOrd="2" destOrd="0" presId="urn:microsoft.com/office/officeart/2005/8/layout/orgChart1"/>
    <dgm:cxn modelId="{B948B27F-58F5-4AF0-8C4B-1AB1EC313BC9}" type="presParOf" srcId="{7CE736F7-76C9-4170-8B52-1C39E93AD1E4}" destId="{65F014FD-8BE2-4C47-B3B6-6028BE57115C}" srcOrd="16" destOrd="0" presId="urn:microsoft.com/office/officeart/2005/8/layout/orgChart1"/>
    <dgm:cxn modelId="{AE676E9D-1CB2-47A4-A4C1-5E943D67CC5C}" type="presParOf" srcId="{7CE736F7-76C9-4170-8B52-1C39E93AD1E4}" destId="{E0A8B2D5-1358-4805-B1E0-C3E5931561F6}" srcOrd="17" destOrd="0" presId="urn:microsoft.com/office/officeart/2005/8/layout/orgChart1"/>
    <dgm:cxn modelId="{8A26DB45-E850-48F9-97E2-1AC4E3110AEF}" type="presParOf" srcId="{E0A8B2D5-1358-4805-B1E0-C3E5931561F6}" destId="{73E85EE8-6389-4124-BA67-05F00521790B}" srcOrd="0" destOrd="0" presId="urn:microsoft.com/office/officeart/2005/8/layout/orgChart1"/>
    <dgm:cxn modelId="{8966A627-4735-4F25-9F8D-377D10CDB529}" type="presParOf" srcId="{73E85EE8-6389-4124-BA67-05F00521790B}" destId="{BFCB4F18-0D11-421A-81AD-C8C2D81A5461}" srcOrd="0" destOrd="0" presId="urn:microsoft.com/office/officeart/2005/8/layout/orgChart1"/>
    <dgm:cxn modelId="{01EB6B0D-098E-4774-B0E6-9A8191FB01FE}" type="presParOf" srcId="{73E85EE8-6389-4124-BA67-05F00521790B}" destId="{17416F10-F0C7-4499-9D5C-5AC3AF079016}" srcOrd="1" destOrd="0" presId="urn:microsoft.com/office/officeart/2005/8/layout/orgChart1"/>
    <dgm:cxn modelId="{CA9A3040-D5BB-4974-94B2-44F89D371378}" type="presParOf" srcId="{E0A8B2D5-1358-4805-B1E0-C3E5931561F6}" destId="{B1E56892-6B95-4413-B667-DEDA636B227C}" srcOrd="1" destOrd="0" presId="urn:microsoft.com/office/officeart/2005/8/layout/orgChart1"/>
    <dgm:cxn modelId="{3564C568-0D33-4310-92DC-F27F09B6983D}" type="presParOf" srcId="{E0A8B2D5-1358-4805-B1E0-C3E5931561F6}" destId="{AA33B240-FEEE-441F-91D8-82290C60B9C6}" srcOrd="2" destOrd="0" presId="urn:microsoft.com/office/officeart/2005/8/layout/orgChart1"/>
    <dgm:cxn modelId="{E66F11EC-8F5A-486A-B5D9-9E6744DB7950}" type="presParOf" srcId="{7CE736F7-76C9-4170-8B52-1C39E93AD1E4}" destId="{B9833559-3EED-48D2-85AD-3C5D6E8F46B0}" srcOrd="18" destOrd="0" presId="urn:microsoft.com/office/officeart/2005/8/layout/orgChart1"/>
    <dgm:cxn modelId="{3C757C6E-6C9B-45C5-8EC6-139C8A31E502}" type="presParOf" srcId="{7CE736F7-76C9-4170-8B52-1C39E93AD1E4}" destId="{DF94C003-C124-4ED4-9606-26D5F1CEF554}" srcOrd="19" destOrd="0" presId="urn:microsoft.com/office/officeart/2005/8/layout/orgChart1"/>
    <dgm:cxn modelId="{1A097B55-CC09-4227-A70D-6E4EB9304758}" type="presParOf" srcId="{DF94C003-C124-4ED4-9606-26D5F1CEF554}" destId="{F272E300-A63A-4A05-B904-F9D0FF88D59E}" srcOrd="0" destOrd="0" presId="urn:microsoft.com/office/officeart/2005/8/layout/orgChart1"/>
    <dgm:cxn modelId="{5EA015FF-8582-48CF-B418-30D2C26E0924}" type="presParOf" srcId="{F272E300-A63A-4A05-B904-F9D0FF88D59E}" destId="{CF387DF1-04CF-4D6C-8EB8-29D25082F3E3}" srcOrd="0" destOrd="0" presId="urn:microsoft.com/office/officeart/2005/8/layout/orgChart1"/>
    <dgm:cxn modelId="{32EAE3B7-655C-4D95-BA2E-62449EE0F484}" type="presParOf" srcId="{F272E300-A63A-4A05-B904-F9D0FF88D59E}" destId="{6D631EEB-4BBE-4827-BC8E-23E371445A25}" srcOrd="1" destOrd="0" presId="urn:microsoft.com/office/officeart/2005/8/layout/orgChart1"/>
    <dgm:cxn modelId="{4F334A68-4384-4A64-9633-2BED5746B630}" type="presParOf" srcId="{DF94C003-C124-4ED4-9606-26D5F1CEF554}" destId="{15AAF86B-4CE3-41E5-982B-15BA909392C9}" srcOrd="1" destOrd="0" presId="urn:microsoft.com/office/officeart/2005/8/layout/orgChart1"/>
    <dgm:cxn modelId="{D874C3F8-D243-4B53-AEC5-3A99D4876EDC}" type="presParOf" srcId="{DF94C003-C124-4ED4-9606-26D5F1CEF554}" destId="{9933F994-297B-49F7-8963-A16AC1CAFE21}" srcOrd="2" destOrd="0" presId="urn:microsoft.com/office/officeart/2005/8/layout/orgChart1"/>
    <dgm:cxn modelId="{690054B4-1346-41CF-AE31-0D2577AB85AF}" type="presParOf" srcId="{CFC3C92D-428D-4C40-B89F-A127C2A3F7A7}" destId="{25347A8C-73A0-4C3A-A30E-9C88F5A508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CC39C-509A-45EA-B8D5-819257001A87}">
      <dsp:nvSpPr>
        <dsp:cNvPr id="0" name=""/>
        <dsp:cNvSpPr/>
      </dsp:nvSpPr>
      <dsp:spPr>
        <a:xfrm>
          <a:off x="2249520" y="2225119"/>
          <a:ext cx="2435158" cy="2294177"/>
        </a:xfrm>
        <a:prstGeom prst="ellipse">
          <a:avLst/>
        </a:prstGeom>
        <a:solidFill>
          <a:srgbClr val="00B05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cs typeface="B Titr" pitchFamily="2" charset="-78"/>
            </a:rPr>
            <a:t>برخی از مهم‌ترین شبکه‌های اجتماعی و نرم‌افزارهای پیام‌رسان</a:t>
          </a:r>
          <a:endParaRPr lang="en-US" sz="2000" kern="1200" dirty="0">
            <a:cs typeface="B Titr" pitchFamily="2" charset="-78"/>
          </a:endParaRPr>
        </a:p>
      </dsp:txBody>
      <dsp:txXfrm>
        <a:off x="2606141" y="2561093"/>
        <a:ext cx="1721916" cy="1622229"/>
      </dsp:txXfrm>
    </dsp:sp>
    <dsp:sp modelId="{1E5A0277-6554-4A99-8C28-1660F6A01CF8}">
      <dsp:nvSpPr>
        <dsp:cNvPr id="0" name=""/>
        <dsp:cNvSpPr/>
      </dsp:nvSpPr>
      <dsp:spPr>
        <a:xfrm>
          <a:off x="4775214" y="3127300"/>
          <a:ext cx="1555567" cy="489815"/>
        </a:xfrm>
        <a:prstGeom prst="leftArrow">
          <a:avLst>
            <a:gd name="adj1" fmla="val 60000"/>
            <a:gd name="adj2" fmla="val 5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3B892287-4A28-4718-B55F-95A85ADE5B3C}">
      <dsp:nvSpPr>
        <dsp:cNvPr id="0" name=""/>
        <dsp:cNvSpPr/>
      </dsp:nvSpPr>
      <dsp:spPr>
        <a:xfrm>
          <a:off x="5729254" y="2890985"/>
          <a:ext cx="1203056" cy="962445"/>
        </a:xfrm>
        <a:prstGeom prst="roundRect">
          <a:avLst>
            <a:gd name="adj" fmla="val 1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فیس‌بوک</a:t>
          </a:r>
          <a:endParaRPr lang="en-US" sz="2400" kern="1200" dirty="0">
            <a:solidFill>
              <a:schemeClr val="tx1"/>
            </a:solidFill>
            <a:cs typeface="B Lotus" pitchFamily="2" charset="-78"/>
          </a:endParaRPr>
        </a:p>
      </dsp:txBody>
      <dsp:txXfrm>
        <a:off x="5757443" y="2919174"/>
        <a:ext cx="1146678" cy="906067"/>
      </dsp:txXfrm>
    </dsp:sp>
    <dsp:sp modelId="{4F45D44C-CEF2-4460-9AE9-8180A767170D}">
      <dsp:nvSpPr>
        <dsp:cNvPr id="0" name=""/>
        <dsp:cNvSpPr/>
      </dsp:nvSpPr>
      <dsp:spPr>
        <a:xfrm rot="19800000">
          <a:off x="4479151" y="2088800"/>
          <a:ext cx="1573366" cy="489815"/>
        </a:xfrm>
        <a:prstGeom prst="leftArrow">
          <a:avLst>
            <a:gd name="adj1" fmla="val 60000"/>
            <a:gd name="adj2" fmla="val 5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44996F33-C081-4E55-A38A-72E6CE062CC1}">
      <dsp:nvSpPr>
        <dsp:cNvPr id="0" name=""/>
        <dsp:cNvSpPr/>
      </dsp:nvSpPr>
      <dsp:spPr>
        <a:xfrm>
          <a:off x="5345593" y="1459144"/>
          <a:ext cx="1203056" cy="962445"/>
        </a:xfrm>
        <a:prstGeom prst="roundRect">
          <a:avLst>
            <a:gd name="adj" fmla="val 1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توییتر</a:t>
          </a:r>
          <a:endParaRPr lang="en-US" sz="2400" kern="1200" dirty="0">
            <a:solidFill>
              <a:schemeClr val="tx1"/>
            </a:solidFill>
            <a:cs typeface="B Lotus" pitchFamily="2" charset="-78"/>
          </a:endParaRPr>
        </a:p>
      </dsp:txBody>
      <dsp:txXfrm>
        <a:off x="5373782" y="1487333"/>
        <a:ext cx="1146678" cy="906067"/>
      </dsp:txXfrm>
    </dsp:sp>
    <dsp:sp modelId="{F259CE43-3261-459A-810A-58544B3D9A9E}">
      <dsp:nvSpPr>
        <dsp:cNvPr id="0" name=""/>
        <dsp:cNvSpPr/>
      </dsp:nvSpPr>
      <dsp:spPr>
        <a:xfrm rot="18000000">
          <a:off x="3693978" y="1342964"/>
          <a:ext cx="1606617" cy="489815"/>
        </a:xfrm>
        <a:prstGeom prst="leftArrow">
          <a:avLst>
            <a:gd name="adj1" fmla="val 60000"/>
            <a:gd name="adj2" fmla="val 5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94E515EB-A673-4A3C-9D45-2F046A298EBF}">
      <dsp:nvSpPr>
        <dsp:cNvPr id="0" name=""/>
        <dsp:cNvSpPr/>
      </dsp:nvSpPr>
      <dsp:spPr>
        <a:xfrm>
          <a:off x="4297413" y="410963"/>
          <a:ext cx="1203056" cy="962445"/>
        </a:xfrm>
        <a:prstGeom prst="roundRect">
          <a:avLst>
            <a:gd name="adj" fmla="val 1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اينستاگرام</a:t>
          </a:r>
          <a:endParaRPr lang="en-US" sz="2400" kern="1200" dirty="0">
            <a:solidFill>
              <a:schemeClr val="tx1"/>
            </a:solidFill>
            <a:cs typeface="B Lotus" pitchFamily="2" charset="-78"/>
          </a:endParaRPr>
        </a:p>
      </dsp:txBody>
      <dsp:txXfrm>
        <a:off x="4325602" y="439152"/>
        <a:ext cx="1146678" cy="906067"/>
      </dsp:txXfrm>
    </dsp:sp>
    <dsp:sp modelId="{92B3BD6E-C360-4F2E-901C-7B9D27485E00}">
      <dsp:nvSpPr>
        <dsp:cNvPr id="0" name=""/>
        <dsp:cNvSpPr/>
      </dsp:nvSpPr>
      <dsp:spPr>
        <a:xfrm rot="16200000">
          <a:off x="2656009" y="1074708"/>
          <a:ext cx="1622181" cy="489815"/>
        </a:xfrm>
        <a:prstGeom prst="leftArrow">
          <a:avLst>
            <a:gd name="adj1" fmla="val 60000"/>
            <a:gd name="adj2" fmla="val 5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C2AA04C7-5765-4EE9-AD60-37D56107A00E}">
      <dsp:nvSpPr>
        <dsp:cNvPr id="0" name=""/>
        <dsp:cNvSpPr/>
      </dsp:nvSpPr>
      <dsp:spPr>
        <a:xfrm>
          <a:off x="2865571" y="27302"/>
          <a:ext cx="1203056" cy="962445"/>
        </a:xfrm>
        <a:prstGeom prst="roundRect">
          <a:avLst>
            <a:gd name="adj" fmla="val 1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وايبر</a:t>
          </a:r>
          <a:endParaRPr lang="en-US" sz="2400" kern="1200" dirty="0">
            <a:solidFill>
              <a:schemeClr val="tx1"/>
            </a:solidFill>
            <a:cs typeface="B Lotus" pitchFamily="2" charset="-78"/>
          </a:endParaRPr>
        </a:p>
      </dsp:txBody>
      <dsp:txXfrm>
        <a:off x="2893760" y="55491"/>
        <a:ext cx="1146678" cy="906067"/>
      </dsp:txXfrm>
    </dsp:sp>
    <dsp:sp modelId="{76F52464-96E9-479A-B8DA-357EE366C2F7}">
      <dsp:nvSpPr>
        <dsp:cNvPr id="0" name=""/>
        <dsp:cNvSpPr/>
      </dsp:nvSpPr>
      <dsp:spPr>
        <a:xfrm rot="14400000">
          <a:off x="1633604" y="1342964"/>
          <a:ext cx="1606617" cy="489815"/>
        </a:xfrm>
        <a:prstGeom prst="leftArrow">
          <a:avLst>
            <a:gd name="adj1" fmla="val 60000"/>
            <a:gd name="adj2" fmla="val 5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DB634733-45C5-4AB9-93FB-BFA9B2948B32}">
      <dsp:nvSpPr>
        <dsp:cNvPr id="0" name=""/>
        <dsp:cNvSpPr/>
      </dsp:nvSpPr>
      <dsp:spPr>
        <a:xfrm>
          <a:off x="1433730" y="410963"/>
          <a:ext cx="1203056" cy="962445"/>
        </a:xfrm>
        <a:prstGeom prst="roundRect">
          <a:avLst>
            <a:gd name="adj" fmla="val 1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تلگرام</a:t>
          </a:r>
          <a:endParaRPr lang="en-US" sz="2400" kern="1200" dirty="0">
            <a:solidFill>
              <a:schemeClr val="tx1"/>
            </a:solidFill>
            <a:cs typeface="B Lotus" pitchFamily="2" charset="-78"/>
          </a:endParaRPr>
        </a:p>
      </dsp:txBody>
      <dsp:txXfrm>
        <a:off x="1461919" y="439152"/>
        <a:ext cx="1146678" cy="906067"/>
      </dsp:txXfrm>
    </dsp:sp>
    <dsp:sp modelId="{B40964EC-9A5B-42AB-AC24-3AE3F07D47DE}">
      <dsp:nvSpPr>
        <dsp:cNvPr id="0" name=""/>
        <dsp:cNvSpPr/>
      </dsp:nvSpPr>
      <dsp:spPr>
        <a:xfrm rot="12600000">
          <a:off x="881682" y="2088800"/>
          <a:ext cx="1573366" cy="489815"/>
        </a:xfrm>
        <a:prstGeom prst="leftArrow">
          <a:avLst>
            <a:gd name="adj1" fmla="val 60000"/>
            <a:gd name="adj2" fmla="val 5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D6D994CB-73ED-4E29-8E69-88226DB42DD8}">
      <dsp:nvSpPr>
        <dsp:cNvPr id="0" name=""/>
        <dsp:cNvSpPr/>
      </dsp:nvSpPr>
      <dsp:spPr>
        <a:xfrm>
          <a:off x="385549" y="1459144"/>
          <a:ext cx="1203056" cy="962445"/>
        </a:xfrm>
        <a:prstGeom prst="roundRect">
          <a:avLst>
            <a:gd name="adj" fmla="val 1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اسکايپ</a:t>
          </a:r>
          <a:endParaRPr lang="en-US" sz="2400" kern="1200" dirty="0">
            <a:solidFill>
              <a:schemeClr val="tx1"/>
            </a:solidFill>
            <a:cs typeface="B Lotus" pitchFamily="2" charset="-78"/>
          </a:endParaRPr>
        </a:p>
      </dsp:txBody>
      <dsp:txXfrm>
        <a:off x="413738" y="1487333"/>
        <a:ext cx="1146678" cy="906067"/>
      </dsp:txXfrm>
    </dsp:sp>
    <dsp:sp modelId="{EA0EE697-98D0-4063-9DE3-34A724944C14}">
      <dsp:nvSpPr>
        <dsp:cNvPr id="0" name=""/>
        <dsp:cNvSpPr/>
      </dsp:nvSpPr>
      <dsp:spPr>
        <a:xfrm rot="10800000">
          <a:off x="603417" y="3127300"/>
          <a:ext cx="1555567" cy="489815"/>
        </a:xfrm>
        <a:prstGeom prst="leftArrow">
          <a:avLst>
            <a:gd name="adj1" fmla="val 60000"/>
            <a:gd name="adj2" fmla="val 50000"/>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AA6E692D-99A9-4B85-8E4A-05DFA7332AC3}">
      <dsp:nvSpPr>
        <dsp:cNvPr id="0" name=""/>
        <dsp:cNvSpPr/>
      </dsp:nvSpPr>
      <dsp:spPr>
        <a:xfrm>
          <a:off x="1888" y="2890985"/>
          <a:ext cx="1203056" cy="962445"/>
        </a:xfrm>
        <a:prstGeom prst="roundRect">
          <a:avLst>
            <a:gd name="adj" fmla="val 10000"/>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Lotus" pitchFamily="2" charset="-78"/>
            </a:rPr>
            <a:t>لاين</a:t>
          </a:r>
          <a:endParaRPr lang="en-US" sz="2400" kern="1200" dirty="0">
            <a:solidFill>
              <a:schemeClr val="tx1"/>
            </a:solidFill>
            <a:cs typeface="B Lotus" pitchFamily="2" charset="-78"/>
          </a:endParaRPr>
        </a:p>
      </dsp:txBody>
      <dsp:txXfrm>
        <a:off x="30077" y="2919174"/>
        <a:ext cx="1146678" cy="906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1F498-4B96-41BE-BB9F-0AA64408A64A}">
      <dsp:nvSpPr>
        <dsp:cNvPr id="0" name=""/>
        <dsp:cNvSpPr/>
      </dsp:nvSpPr>
      <dsp:spPr>
        <a:xfrm>
          <a:off x="1780719" y="1911778"/>
          <a:ext cx="1422040" cy="1422040"/>
        </a:xfrm>
        <a:prstGeom prst="ellipse">
          <a:avLst/>
        </a:prstGeom>
        <a:solidFill>
          <a:schemeClr val="accent6">
            <a:lumMod val="50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bg1"/>
              </a:solidFill>
              <a:cs typeface="B Titr" pitchFamily="2" charset="-78"/>
            </a:rPr>
            <a:t>فرصت‌های آموزشی</a:t>
          </a:r>
          <a:endParaRPr lang="en-US" sz="1600" kern="1200" dirty="0">
            <a:solidFill>
              <a:schemeClr val="bg1"/>
            </a:solidFill>
            <a:cs typeface="B Titr" pitchFamily="2" charset="-78"/>
          </a:endParaRPr>
        </a:p>
      </dsp:txBody>
      <dsp:txXfrm>
        <a:off x="1988972" y="2120031"/>
        <a:ext cx="1005534" cy="1005534"/>
      </dsp:txXfrm>
    </dsp:sp>
    <dsp:sp modelId="{41C73F1A-3C40-451E-9BA6-1AFC96F06E8F}">
      <dsp:nvSpPr>
        <dsp:cNvPr id="0" name=""/>
        <dsp:cNvSpPr/>
      </dsp:nvSpPr>
      <dsp:spPr>
        <a:xfrm rot="16200000">
          <a:off x="2276822" y="1671179"/>
          <a:ext cx="429835" cy="51363"/>
        </a:xfrm>
        <a:custGeom>
          <a:avLst/>
          <a:gdLst/>
          <a:ahLst/>
          <a:cxnLst/>
          <a:rect l="0" t="0" r="0" b="0"/>
          <a:pathLst>
            <a:path>
              <a:moveTo>
                <a:pt x="0" y="25681"/>
              </a:moveTo>
              <a:lnTo>
                <a:pt x="429835" y="25681"/>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0" rIns="12700" bIns="0" numCol="1" spcCol="1270" anchor="ctr" anchorCtr="0">
          <a:noAutofit/>
        </a:bodyPr>
        <a:lstStyle/>
        <a:p>
          <a:pPr lvl="0" algn="ctr" defTabSz="222250" rtl="0">
            <a:lnSpc>
              <a:spcPct val="90000"/>
            </a:lnSpc>
            <a:spcBef>
              <a:spcPct val="0"/>
            </a:spcBef>
            <a:spcAft>
              <a:spcPct val="35000"/>
            </a:spcAft>
          </a:pPr>
          <a:endParaRPr lang="en-US" sz="500" kern="1200"/>
        </a:p>
      </dsp:txBody>
      <dsp:txXfrm>
        <a:off x="2480994" y="1686114"/>
        <a:ext cx="21491" cy="21491"/>
      </dsp:txXfrm>
    </dsp:sp>
    <dsp:sp modelId="{5D8679BF-E576-49C4-82AA-119FA01AE428}">
      <dsp:nvSpPr>
        <dsp:cNvPr id="0" name=""/>
        <dsp:cNvSpPr/>
      </dsp:nvSpPr>
      <dsp:spPr>
        <a:xfrm>
          <a:off x="1780719" y="59902"/>
          <a:ext cx="1422040" cy="1422040"/>
        </a:xfrm>
        <a:prstGeom prst="ellipse">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ysClr val="windowText" lastClr="000000"/>
              </a:solidFill>
              <a:cs typeface="B Lotus" pitchFamily="2" charset="-78"/>
            </a:rPr>
            <a:t>آموزش از طریق فضای مجازی</a:t>
          </a:r>
          <a:endParaRPr lang="en-US" sz="1600" kern="1200" dirty="0">
            <a:solidFill>
              <a:sysClr val="windowText" lastClr="000000"/>
            </a:solidFill>
            <a:cs typeface="B Lotus" pitchFamily="2" charset="-78"/>
          </a:endParaRPr>
        </a:p>
      </dsp:txBody>
      <dsp:txXfrm>
        <a:off x="1988972" y="268155"/>
        <a:ext cx="1005534" cy="1005534"/>
      </dsp:txXfrm>
    </dsp:sp>
    <dsp:sp modelId="{09443152-087A-4DDF-82F0-7456DD72FD9B}">
      <dsp:nvSpPr>
        <dsp:cNvPr id="0" name=""/>
        <dsp:cNvSpPr/>
      </dsp:nvSpPr>
      <dsp:spPr>
        <a:xfrm rot="20520000">
          <a:off x="3157441" y="2310986"/>
          <a:ext cx="429835" cy="51363"/>
        </a:xfrm>
        <a:custGeom>
          <a:avLst/>
          <a:gdLst/>
          <a:ahLst/>
          <a:cxnLst/>
          <a:rect l="0" t="0" r="0" b="0"/>
          <a:pathLst>
            <a:path>
              <a:moveTo>
                <a:pt x="0" y="25681"/>
              </a:moveTo>
              <a:lnTo>
                <a:pt x="429835" y="25681"/>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0" rIns="12700" bIns="0" numCol="1" spcCol="1270" anchor="ctr" anchorCtr="0">
          <a:noAutofit/>
        </a:bodyPr>
        <a:lstStyle/>
        <a:p>
          <a:pPr lvl="0" algn="ctr" defTabSz="222250" rtl="0">
            <a:lnSpc>
              <a:spcPct val="90000"/>
            </a:lnSpc>
            <a:spcBef>
              <a:spcPct val="0"/>
            </a:spcBef>
            <a:spcAft>
              <a:spcPct val="35000"/>
            </a:spcAft>
          </a:pPr>
          <a:endParaRPr lang="en-US" sz="500" kern="1200"/>
        </a:p>
      </dsp:txBody>
      <dsp:txXfrm>
        <a:off x="3361613" y="2325921"/>
        <a:ext cx="21491" cy="21491"/>
      </dsp:txXfrm>
    </dsp:sp>
    <dsp:sp modelId="{C9A24B2F-4518-4799-8247-E95D32DC149C}">
      <dsp:nvSpPr>
        <dsp:cNvPr id="0" name=""/>
        <dsp:cNvSpPr/>
      </dsp:nvSpPr>
      <dsp:spPr>
        <a:xfrm>
          <a:off x="3541958" y="1339517"/>
          <a:ext cx="1422040" cy="1422040"/>
        </a:xfrm>
        <a:prstGeom prst="ellipse">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solidFill>
                <a:sysClr val="windowText" lastClr="000000"/>
              </a:solidFill>
              <a:cs typeface="B Lotus" pitchFamily="2" charset="-78"/>
            </a:rPr>
            <a:t>بررسی و شناخت دیدگاه‌های گوناگون</a:t>
          </a:r>
          <a:endParaRPr lang="en-US" sz="1600" kern="1200" dirty="0">
            <a:solidFill>
              <a:sysClr val="windowText" lastClr="000000"/>
            </a:solidFill>
            <a:cs typeface="B Lotus" pitchFamily="2" charset="-78"/>
          </a:endParaRPr>
        </a:p>
      </dsp:txBody>
      <dsp:txXfrm>
        <a:off x="3750211" y="1547770"/>
        <a:ext cx="1005534" cy="1005534"/>
      </dsp:txXfrm>
    </dsp:sp>
    <dsp:sp modelId="{B6B1B7BC-93CA-44CA-84B0-A921A8987B0D}">
      <dsp:nvSpPr>
        <dsp:cNvPr id="0" name=""/>
        <dsp:cNvSpPr/>
      </dsp:nvSpPr>
      <dsp:spPr>
        <a:xfrm rot="3240000">
          <a:off x="2821074" y="3346216"/>
          <a:ext cx="429835" cy="51363"/>
        </a:xfrm>
        <a:custGeom>
          <a:avLst/>
          <a:gdLst/>
          <a:ahLst/>
          <a:cxnLst/>
          <a:rect l="0" t="0" r="0" b="0"/>
          <a:pathLst>
            <a:path>
              <a:moveTo>
                <a:pt x="0" y="25681"/>
              </a:moveTo>
              <a:lnTo>
                <a:pt x="429835" y="25681"/>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0" rIns="12700" bIns="0" numCol="1" spcCol="1270" anchor="ctr" anchorCtr="0">
          <a:noAutofit/>
        </a:bodyPr>
        <a:lstStyle/>
        <a:p>
          <a:pPr lvl="0" algn="ctr" defTabSz="222250" rtl="0">
            <a:lnSpc>
              <a:spcPct val="90000"/>
            </a:lnSpc>
            <a:spcBef>
              <a:spcPct val="0"/>
            </a:spcBef>
            <a:spcAft>
              <a:spcPct val="35000"/>
            </a:spcAft>
          </a:pPr>
          <a:endParaRPr lang="en-US" sz="500" kern="1200"/>
        </a:p>
      </dsp:txBody>
      <dsp:txXfrm>
        <a:off x="3025246" y="3361151"/>
        <a:ext cx="21491" cy="21491"/>
      </dsp:txXfrm>
    </dsp:sp>
    <dsp:sp modelId="{07102D58-6AF1-45D6-9070-FBE654E91C95}">
      <dsp:nvSpPr>
        <dsp:cNvPr id="0" name=""/>
        <dsp:cNvSpPr/>
      </dsp:nvSpPr>
      <dsp:spPr>
        <a:xfrm>
          <a:off x="2869225" y="3409977"/>
          <a:ext cx="1422040" cy="1422040"/>
        </a:xfrm>
        <a:prstGeom prst="ellipse">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ysClr val="windowText" lastClr="000000"/>
              </a:solidFill>
              <a:cs typeface="B Lotus" pitchFamily="2" charset="-78"/>
            </a:rPr>
            <a:t>ظهور خلاقیت و افزایش آگاهی</a:t>
          </a:r>
          <a:endParaRPr lang="en-US" sz="1600" kern="1200" dirty="0">
            <a:solidFill>
              <a:sysClr val="windowText" lastClr="000000"/>
            </a:solidFill>
            <a:cs typeface="B Lotus" pitchFamily="2" charset="-78"/>
          </a:endParaRPr>
        </a:p>
      </dsp:txBody>
      <dsp:txXfrm>
        <a:off x="3077478" y="3618230"/>
        <a:ext cx="1005534" cy="1005534"/>
      </dsp:txXfrm>
    </dsp:sp>
    <dsp:sp modelId="{7859986A-740E-452B-9FE1-A1E50EFC0181}">
      <dsp:nvSpPr>
        <dsp:cNvPr id="0" name=""/>
        <dsp:cNvSpPr/>
      </dsp:nvSpPr>
      <dsp:spPr>
        <a:xfrm rot="7560000">
          <a:off x="1732569" y="3346216"/>
          <a:ext cx="429835" cy="51363"/>
        </a:xfrm>
        <a:custGeom>
          <a:avLst/>
          <a:gdLst/>
          <a:ahLst/>
          <a:cxnLst/>
          <a:rect l="0" t="0" r="0" b="0"/>
          <a:pathLst>
            <a:path>
              <a:moveTo>
                <a:pt x="0" y="25681"/>
              </a:moveTo>
              <a:lnTo>
                <a:pt x="429835" y="25681"/>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0" rIns="12700" bIns="0" numCol="1" spcCol="1270" anchor="ctr" anchorCtr="0">
          <a:noAutofit/>
        </a:bodyPr>
        <a:lstStyle/>
        <a:p>
          <a:pPr lvl="0" algn="ctr" defTabSz="222250" rtl="0">
            <a:lnSpc>
              <a:spcPct val="90000"/>
            </a:lnSpc>
            <a:spcBef>
              <a:spcPct val="0"/>
            </a:spcBef>
            <a:spcAft>
              <a:spcPct val="35000"/>
            </a:spcAft>
          </a:pPr>
          <a:endParaRPr lang="en-US" sz="500" kern="1200"/>
        </a:p>
      </dsp:txBody>
      <dsp:txXfrm rot="10800000">
        <a:off x="1936741" y="3361151"/>
        <a:ext cx="21491" cy="21491"/>
      </dsp:txXfrm>
    </dsp:sp>
    <dsp:sp modelId="{EB844295-EA50-43D8-AFF2-F7586258EDD7}">
      <dsp:nvSpPr>
        <dsp:cNvPr id="0" name=""/>
        <dsp:cNvSpPr/>
      </dsp:nvSpPr>
      <dsp:spPr>
        <a:xfrm>
          <a:off x="692214" y="3409977"/>
          <a:ext cx="1422040" cy="1422040"/>
        </a:xfrm>
        <a:prstGeom prst="ellipse">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0" kern="1200" dirty="0" smtClean="0">
              <a:solidFill>
                <a:sysClr val="windowText" lastClr="000000"/>
              </a:solidFill>
              <a:cs typeface="B Lotus" pitchFamily="2" charset="-78"/>
            </a:rPr>
            <a:t>ایجاد تعامل و تسهیل ارتباط</a:t>
          </a:r>
          <a:endParaRPr lang="en-US" sz="1800" b="0" kern="1200" dirty="0">
            <a:solidFill>
              <a:sysClr val="windowText" lastClr="000000"/>
            </a:solidFill>
            <a:cs typeface="B Lotus" pitchFamily="2" charset="-78"/>
          </a:endParaRPr>
        </a:p>
      </dsp:txBody>
      <dsp:txXfrm>
        <a:off x="900467" y="3618230"/>
        <a:ext cx="1005534" cy="1005534"/>
      </dsp:txXfrm>
    </dsp:sp>
    <dsp:sp modelId="{E2A29C74-B180-4A09-BFB9-0D9F58053625}">
      <dsp:nvSpPr>
        <dsp:cNvPr id="0" name=""/>
        <dsp:cNvSpPr/>
      </dsp:nvSpPr>
      <dsp:spPr>
        <a:xfrm rot="11880000">
          <a:off x="1396203" y="2310986"/>
          <a:ext cx="429835" cy="51363"/>
        </a:xfrm>
        <a:custGeom>
          <a:avLst/>
          <a:gdLst/>
          <a:ahLst/>
          <a:cxnLst/>
          <a:rect l="0" t="0" r="0" b="0"/>
          <a:pathLst>
            <a:path>
              <a:moveTo>
                <a:pt x="0" y="25681"/>
              </a:moveTo>
              <a:lnTo>
                <a:pt x="429835" y="25681"/>
              </a:lnTo>
            </a:path>
          </a:pathLst>
        </a:custGeom>
        <a:noFill/>
        <a:ln w="381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00375" y="2325921"/>
        <a:ext cx="21491" cy="21491"/>
      </dsp:txXfrm>
    </dsp:sp>
    <dsp:sp modelId="{E8AD2878-E358-42C4-AAF0-4CD6AF20B0F5}">
      <dsp:nvSpPr>
        <dsp:cNvPr id="0" name=""/>
        <dsp:cNvSpPr/>
      </dsp:nvSpPr>
      <dsp:spPr>
        <a:xfrm>
          <a:off x="19481" y="1339517"/>
          <a:ext cx="1422040" cy="1422040"/>
        </a:xfrm>
        <a:prstGeom prst="ellipse">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ysClr val="windowText" lastClr="000000"/>
              </a:solidFill>
              <a:cs typeface="B Lotus" pitchFamily="2" charset="-78"/>
            </a:rPr>
            <a:t>ارايه قالب‌های متنوع آموزشی</a:t>
          </a:r>
          <a:endParaRPr lang="en-US" sz="1600" kern="1200" dirty="0">
            <a:solidFill>
              <a:sysClr val="windowText" lastClr="000000"/>
            </a:solidFill>
            <a:cs typeface="B Lotus" pitchFamily="2" charset="-78"/>
          </a:endParaRPr>
        </a:p>
      </dsp:txBody>
      <dsp:txXfrm>
        <a:off x="227734" y="1547770"/>
        <a:ext cx="1005534" cy="1005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33559-3EED-48D2-85AD-3C5D6E8F46B0}">
      <dsp:nvSpPr>
        <dsp:cNvPr id="0" name=""/>
        <dsp:cNvSpPr/>
      </dsp:nvSpPr>
      <dsp:spPr>
        <a:xfrm>
          <a:off x="356991" y="1523511"/>
          <a:ext cx="3872108" cy="416904"/>
        </a:xfrm>
        <a:custGeom>
          <a:avLst/>
          <a:gdLst/>
          <a:ahLst/>
          <a:cxnLst/>
          <a:rect l="0" t="0" r="0" b="0"/>
          <a:pathLst>
            <a:path>
              <a:moveTo>
                <a:pt x="3872108" y="0"/>
              </a:moveTo>
              <a:lnTo>
                <a:pt x="3872108" y="342235"/>
              </a:lnTo>
              <a:lnTo>
                <a:pt x="0" y="342235"/>
              </a:lnTo>
              <a:lnTo>
                <a:pt x="0" y="416904"/>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65F014FD-8BE2-4C47-B3B6-6028BE57115C}">
      <dsp:nvSpPr>
        <dsp:cNvPr id="0" name=""/>
        <dsp:cNvSpPr/>
      </dsp:nvSpPr>
      <dsp:spPr>
        <a:xfrm>
          <a:off x="1217460" y="1523511"/>
          <a:ext cx="3011639" cy="416904"/>
        </a:xfrm>
        <a:custGeom>
          <a:avLst/>
          <a:gdLst/>
          <a:ahLst/>
          <a:cxnLst/>
          <a:rect l="0" t="0" r="0" b="0"/>
          <a:pathLst>
            <a:path>
              <a:moveTo>
                <a:pt x="3011639" y="0"/>
              </a:moveTo>
              <a:lnTo>
                <a:pt x="3011639" y="342235"/>
              </a:lnTo>
              <a:lnTo>
                <a:pt x="0" y="342235"/>
              </a:lnTo>
              <a:lnTo>
                <a:pt x="0" y="416904"/>
              </a:lnTo>
            </a:path>
          </a:pathLst>
        </a:custGeom>
        <a:noFill/>
        <a:ln w="381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4046BB8B-49DF-47E3-937F-BCB71BB70CA5}">
      <dsp:nvSpPr>
        <dsp:cNvPr id="0" name=""/>
        <dsp:cNvSpPr/>
      </dsp:nvSpPr>
      <dsp:spPr>
        <a:xfrm>
          <a:off x="2077928" y="1523511"/>
          <a:ext cx="2151171" cy="416904"/>
        </a:xfrm>
        <a:custGeom>
          <a:avLst/>
          <a:gdLst/>
          <a:ahLst/>
          <a:cxnLst/>
          <a:rect l="0" t="0" r="0" b="0"/>
          <a:pathLst>
            <a:path>
              <a:moveTo>
                <a:pt x="2151171" y="0"/>
              </a:moveTo>
              <a:lnTo>
                <a:pt x="2151171" y="342235"/>
              </a:lnTo>
              <a:lnTo>
                <a:pt x="0" y="342235"/>
              </a:lnTo>
              <a:lnTo>
                <a:pt x="0" y="416904"/>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FC61CD04-3F1C-48FD-B95C-6BE3622E7B82}">
      <dsp:nvSpPr>
        <dsp:cNvPr id="0" name=""/>
        <dsp:cNvSpPr/>
      </dsp:nvSpPr>
      <dsp:spPr>
        <a:xfrm>
          <a:off x="2938397" y="1523511"/>
          <a:ext cx="1290702" cy="416904"/>
        </a:xfrm>
        <a:custGeom>
          <a:avLst/>
          <a:gdLst/>
          <a:ahLst/>
          <a:cxnLst/>
          <a:rect l="0" t="0" r="0" b="0"/>
          <a:pathLst>
            <a:path>
              <a:moveTo>
                <a:pt x="1290702" y="0"/>
              </a:moveTo>
              <a:lnTo>
                <a:pt x="1290702" y="342235"/>
              </a:lnTo>
              <a:lnTo>
                <a:pt x="0" y="342235"/>
              </a:lnTo>
              <a:lnTo>
                <a:pt x="0" y="416904"/>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DB0CD576-5C31-48A9-B4FC-0C2F1B70E117}">
      <dsp:nvSpPr>
        <dsp:cNvPr id="0" name=""/>
        <dsp:cNvSpPr/>
      </dsp:nvSpPr>
      <dsp:spPr>
        <a:xfrm>
          <a:off x="3798865" y="1523511"/>
          <a:ext cx="430234" cy="416904"/>
        </a:xfrm>
        <a:custGeom>
          <a:avLst/>
          <a:gdLst/>
          <a:ahLst/>
          <a:cxnLst/>
          <a:rect l="0" t="0" r="0" b="0"/>
          <a:pathLst>
            <a:path>
              <a:moveTo>
                <a:pt x="430234" y="0"/>
              </a:moveTo>
              <a:lnTo>
                <a:pt x="430234" y="342235"/>
              </a:lnTo>
              <a:lnTo>
                <a:pt x="0" y="342235"/>
              </a:lnTo>
              <a:lnTo>
                <a:pt x="0" y="416904"/>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9633EAB5-1228-4656-81E7-607C1FE87815}">
      <dsp:nvSpPr>
        <dsp:cNvPr id="0" name=""/>
        <dsp:cNvSpPr/>
      </dsp:nvSpPr>
      <dsp:spPr>
        <a:xfrm>
          <a:off x="4229100" y="1523511"/>
          <a:ext cx="430234" cy="416904"/>
        </a:xfrm>
        <a:custGeom>
          <a:avLst/>
          <a:gdLst/>
          <a:ahLst/>
          <a:cxnLst/>
          <a:rect l="0" t="0" r="0" b="0"/>
          <a:pathLst>
            <a:path>
              <a:moveTo>
                <a:pt x="0" y="0"/>
              </a:moveTo>
              <a:lnTo>
                <a:pt x="0" y="342235"/>
              </a:lnTo>
              <a:lnTo>
                <a:pt x="430234" y="342235"/>
              </a:lnTo>
              <a:lnTo>
                <a:pt x="430234" y="4169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9CBD3-34AE-4DDB-93B6-81C2AF5CEB1C}">
      <dsp:nvSpPr>
        <dsp:cNvPr id="0" name=""/>
        <dsp:cNvSpPr/>
      </dsp:nvSpPr>
      <dsp:spPr>
        <a:xfrm>
          <a:off x="4229100" y="1523511"/>
          <a:ext cx="1290702" cy="416904"/>
        </a:xfrm>
        <a:custGeom>
          <a:avLst/>
          <a:gdLst/>
          <a:ahLst/>
          <a:cxnLst/>
          <a:rect l="0" t="0" r="0" b="0"/>
          <a:pathLst>
            <a:path>
              <a:moveTo>
                <a:pt x="0" y="0"/>
              </a:moveTo>
              <a:lnTo>
                <a:pt x="0" y="342235"/>
              </a:lnTo>
              <a:lnTo>
                <a:pt x="1290702" y="342235"/>
              </a:lnTo>
              <a:lnTo>
                <a:pt x="1290702" y="416904"/>
              </a:lnTo>
            </a:path>
          </a:pathLst>
        </a:custGeom>
        <a:noFill/>
        <a:ln w="38100" cap="flat" cmpd="sng" algn="ctr">
          <a:solidFill>
            <a:srgbClr val="FF0000"/>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FE552A14-E81B-4A56-A794-916F7955F6B1}">
      <dsp:nvSpPr>
        <dsp:cNvPr id="0" name=""/>
        <dsp:cNvSpPr/>
      </dsp:nvSpPr>
      <dsp:spPr>
        <a:xfrm>
          <a:off x="4229100" y="1523511"/>
          <a:ext cx="2151171" cy="416904"/>
        </a:xfrm>
        <a:custGeom>
          <a:avLst/>
          <a:gdLst/>
          <a:ahLst/>
          <a:cxnLst/>
          <a:rect l="0" t="0" r="0" b="0"/>
          <a:pathLst>
            <a:path>
              <a:moveTo>
                <a:pt x="0" y="0"/>
              </a:moveTo>
              <a:lnTo>
                <a:pt x="0" y="342235"/>
              </a:lnTo>
              <a:lnTo>
                <a:pt x="2151171" y="342235"/>
              </a:lnTo>
              <a:lnTo>
                <a:pt x="2151171" y="416904"/>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3B82E96E-5B94-46E3-906C-98A8B7581A01}">
      <dsp:nvSpPr>
        <dsp:cNvPr id="0" name=""/>
        <dsp:cNvSpPr/>
      </dsp:nvSpPr>
      <dsp:spPr>
        <a:xfrm>
          <a:off x="4229100" y="1523511"/>
          <a:ext cx="3011639" cy="416904"/>
        </a:xfrm>
        <a:custGeom>
          <a:avLst/>
          <a:gdLst/>
          <a:ahLst/>
          <a:cxnLst/>
          <a:rect l="0" t="0" r="0" b="0"/>
          <a:pathLst>
            <a:path>
              <a:moveTo>
                <a:pt x="0" y="0"/>
              </a:moveTo>
              <a:lnTo>
                <a:pt x="0" y="342235"/>
              </a:lnTo>
              <a:lnTo>
                <a:pt x="3011639" y="342235"/>
              </a:lnTo>
              <a:lnTo>
                <a:pt x="3011639" y="416904"/>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FEB91C91-5E0B-4989-87CF-4BDCFF496832}">
      <dsp:nvSpPr>
        <dsp:cNvPr id="0" name=""/>
        <dsp:cNvSpPr/>
      </dsp:nvSpPr>
      <dsp:spPr>
        <a:xfrm>
          <a:off x="4229100" y="1523511"/>
          <a:ext cx="3872108" cy="416904"/>
        </a:xfrm>
        <a:custGeom>
          <a:avLst/>
          <a:gdLst/>
          <a:ahLst/>
          <a:cxnLst/>
          <a:rect l="0" t="0" r="0" b="0"/>
          <a:pathLst>
            <a:path>
              <a:moveTo>
                <a:pt x="0" y="0"/>
              </a:moveTo>
              <a:lnTo>
                <a:pt x="0" y="342235"/>
              </a:lnTo>
              <a:lnTo>
                <a:pt x="3872108" y="342235"/>
              </a:lnTo>
              <a:lnTo>
                <a:pt x="3872108" y="416904"/>
              </a:lnTo>
            </a:path>
          </a:pathLst>
        </a:custGeom>
        <a:no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82667076-D0B7-4FF1-955B-8E1D2D1C8ED3}">
      <dsp:nvSpPr>
        <dsp:cNvPr id="0" name=""/>
        <dsp:cNvSpPr/>
      </dsp:nvSpPr>
      <dsp:spPr>
        <a:xfrm>
          <a:off x="3171673" y="811270"/>
          <a:ext cx="2114853" cy="712240"/>
        </a:xfrm>
        <a:prstGeom prst="rect">
          <a:avLst/>
        </a:prstGeom>
        <a:solidFill>
          <a:schemeClr val="accent6">
            <a:lumMod val="60000"/>
            <a:lumOff val="40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1430" tIns="11430" rIns="11430" bIns="11430" numCol="1" spcCol="1270" anchor="ctr" anchorCtr="0">
          <a:noAutofit/>
        </a:bodyPr>
        <a:lstStyle/>
        <a:p>
          <a:pPr marL="0" lvl="0" algn="ctr" defTabSz="914400" rtl="1" eaLnBrk="1" latinLnBrk="0" hangingPunct="1">
            <a:lnSpc>
              <a:spcPct val="90000"/>
            </a:lnSpc>
            <a:spcBef>
              <a:spcPct val="0"/>
            </a:spcBef>
            <a:spcAft>
              <a:spcPct val="35000"/>
            </a:spcAft>
          </a:pPr>
          <a:r>
            <a:rPr lang="fa-IR" sz="1800" b="1" kern="1200" dirty="0" smtClean="0">
              <a:solidFill>
                <a:schemeClr val="bg1"/>
              </a:solidFill>
              <a:latin typeface="+mn-lt"/>
              <a:ea typeface="+mn-ea"/>
              <a:cs typeface="B Lotus" panose="00000400000000000000" pitchFamily="2" charset="-78"/>
            </a:rPr>
            <a:t>انواع کسب‌وکارهای اينترنتي</a:t>
          </a:r>
          <a:endParaRPr lang="en-US" sz="1800" b="1" kern="1200" dirty="0">
            <a:solidFill>
              <a:schemeClr val="bg1"/>
            </a:solidFill>
            <a:latin typeface="+mn-lt"/>
            <a:ea typeface="+mn-ea"/>
            <a:cs typeface="B Lotus" panose="00000400000000000000" pitchFamily="2" charset="-78"/>
          </a:endParaRPr>
        </a:p>
      </dsp:txBody>
      <dsp:txXfrm>
        <a:off x="3171673" y="811270"/>
        <a:ext cx="2114853" cy="712240"/>
      </dsp:txXfrm>
    </dsp:sp>
    <dsp:sp modelId="{C2F6A3C7-51A1-41D8-A13D-7624EAB95F70}">
      <dsp:nvSpPr>
        <dsp:cNvPr id="0" name=""/>
        <dsp:cNvSpPr/>
      </dsp:nvSpPr>
      <dsp:spPr>
        <a:xfrm>
          <a:off x="7745642" y="1940415"/>
          <a:ext cx="711131" cy="3383280"/>
        </a:xfrm>
        <a:prstGeom prst="rect">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0" kern="1200" dirty="0" smtClean="0">
              <a:solidFill>
                <a:sysClr val="windowText" lastClr="000000"/>
              </a:solidFill>
              <a:cs typeface="B Lotus" pitchFamily="2" charset="-78"/>
            </a:rPr>
            <a:t>ايجاد اجتماعات آن‌لاين</a:t>
          </a:r>
          <a:endParaRPr lang="en-US" sz="1800" b="0" kern="1200" dirty="0">
            <a:solidFill>
              <a:sysClr val="windowText" lastClr="000000"/>
            </a:solidFill>
            <a:cs typeface="B Lotus" pitchFamily="2" charset="-78"/>
          </a:endParaRPr>
        </a:p>
      </dsp:txBody>
      <dsp:txXfrm>
        <a:off x="7745642" y="1940415"/>
        <a:ext cx="711131" cy="3383280"/>
      </dsp:txXfrm>
    </dsp:sp>
    <dsp:sp modelId="{5DE697AE-E73A-48B9-B8AE-F0A9FD74F2C4}">
      <dsp:nvSpPr>
        <dsp:cNvPr id="0" name=""/>
        <dsp:cNvSpPr/>
      </dsp:nvSpPr>
      <dsp:spPr>
        <a:xfrm>
          <a:off x="6885174" y="1940415"/>
          <a:ext cx="711131" cy="3383280"/>
        </a:xfrm>
        <a:prstGeom prst="rect">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خريد، فروش و حراج كالاهاي مختلف</a:t>
          </a:r>
          <a:endParaRPr lang="en-US" sz="1800" b="0" kern="1200" dirty="0">
            <a:solidFill>
              <a:sysClr val="windowText" lastClr="000000"/>
            </a:solidFill>
            <a:cs typeface="B Lotus" pitchFamily="2" charset="-78"/>
          </a:endParaRPr>
        </a:p>
      </dsp:txBody>
      <dsp:txXfrm>
        <a:off x="6885174" y="1940415"/>
        <a:ext cx="711131" cy="3383280"/>
      </dsp:txXfrm>
    </dsp:sp>
    <dsp:sp modelId="{ED70916C-5880-49E2-B30F-06A8DED02707}">
      <dsp:nvSpPr>
        <dsp:cNvPr id="0" name=""/>
        <dsp:cNvSpPr/>
      </dsp:nvSpPr>
      <dsp:spPr>
        <a:xfrm>
          <a:off x="6024705" y="1940415"/>
          <a:ext cx="711131" cy="3383280"/>
        </a:xfrm>
        <a:prstGeom prst="rect">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تبليغات اينترنتي</a:t>
          </a:r>
          <a:endParaRPr lang="en-US" sz="1800" b="0" kern="1200" dirty="0">
            <a:solidFill>
              <a:sysClr val="windowText" lastClr="000000"/>
            </a:solidFill>
            <a:cs typeface="B Lotus" pitchFamily="2" charset="-78"/>
          </a:endParaRPr>
        </a:p>
      </dsp:txBody>
      <dsp:txXfrm>
        <a:off x="6024705" y="1940415"/>
        <a:ext cx="711131" cy="3383280"/>
      </dsp:txXfrm>
    </dsp:sp>
    <dsp:sp modelId="{7736981E-B0A2-4DC9-81D1-CE6446AF13C2}">
      <dsp:nvSpPr>
        <dsp:cNvPr id="0" name=""/>
        <dsp:cNvSpPr/>
      </dsp:nvSpPr>
      <dsp:spPr>
        <a:xfrm>
          <a:off x="5164237" y="1940415"/>
          <a:ext cx="711131" cy="3383280"/>
        </a:xfrm>
        <a:prstGeom prst="rect">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ارايه خدمات و مشاوره تخصصي به ديگران</a:t>
          </a:r>
          <a:endParaRPr lang="en-US" sz="1800" b="0" kern="1200" dirty="0">
            <a:solidFill>
              <a:sysClr val="windowText" lastClr="000000"/>
            </a:solidFill>
            <a:cs typeface="B Lotus" pitchFamily="2" charset="-78"/>
          </a:endParaRPr>
        </a:p>
      </dsp:txBody>
      <dsp:txXfrm>
        <a:off x="5164237" y="1940415"/>
        <a:ext cx="711131" cy="3383280"/>
      </dsp:txXfrm>
    </dsp:sp>
    <dsp:sp modelId="{544D8F49-8655-43F9-AEB5-69C14AC5ED16}">
      <dsp:nvSpPr>
        <dsp:cNvPr id="0" name=""/>
        <dsp:cNvSpPr/>
      </dsp:nvSpPr>
      <dsp:spPr>
        <a:xfrm>
          <a:off x="4303768" y="1940415"/>
          <a:ext cx="711131" cy="3383280"/>
        </a:xfrm>
        <a:prstGeom prst="rect">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ايجاد امپراتوری اطلاعات، اخبار و آموزش</a:t>
          </a:r>
          <a:endParaRPr lang="en-US" sz="1800" b="0" kern="1200" dirty="0">
            <a:solidFill>
              <a:sysClr val="windowText" lastClr="000000"/>
            </a:solidFill>
            <a:cs typeface="B Lotus" pitchFamily="2" charset="-78"/>
          </a:endParaRPr>
        </a:p>
      </dsp:txBody>
      <dsp:txXfrm>
        <a:off x="4303768" y="1940415"/>
        <a:ext cx="711131" cy="3383280"/>
      </dsp:txXfrm>
    </dsp:sp>
    <dsp:sp modelId="{A96C876B-71A1-450E-B1FE-29D8C052A0D5}">
      <dsp:nvSpPr>
        <dsp:cNvPr id="0" name=""/>
        <dsp:cNvSpPr/>
      </dsp:nvSpPr>
      <dsp:spPr>
        <a:xfrm>
          <a:off x="3443300" y="1940415"/>
          <a:ext cx="711131" cy="3383280"/>
        </a:xfrm>
        <a:prstGeom prst="rect">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تهيه و ارايه نرم‌افزارهای مختلف</a:t>
          </a:r>
          <a:endParaRPr lang="en-US" sz="1800" b="0" kern="1200" dirty="0">
            <a:solidFill>
              <a:sysClr val="windowText" lastClr="000000"/>
            </a:solidFill>
            <a:cs typeface="B Lotus" pitchFamily="2" charset="-78"/>
          </a:endParaRPr>
        </a:p>
      </dsp:txBody>
      <dsp:txXfrm>
        <a:off x="3443300" y="1940415"/>
        <a:ext cx="711131" cy="3383280"/>
      </dsp:txXfrm>
    </dsp:sp>
    <dsp:sp modelId="{718F61DF-8EF6-4677-A511-17CE3EFD2D8D}">
      <dsp:nvSpPr>
        <dsp:cNvPr id="0" name=""/>
        <dsp:cNvSpPr/>
      </dsp:nvSpPr>
      <dsp:spPr>
        <a:xfrm>
          <a:off x="2582831" y="1940415"/>
          <a:ext cx="711131" cy="3383280"/>
        </a:xfrm>
        <a:prstGeom prst="rect">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چندرسانه‌اي يا مالتي‌مديا</a:t>
          </a:r>
          <a:endParaRPr lang="en-US" sz="1800" b="0" kern="1200" dirty="0">
            <a:solidFill>
              <a:sysClr val="windowText" lastClr="000000"/>
            </a:solidFill>
            <a:cs typeface="B Lotus" pitchFamily="2" charset="-78"/>
          </a:endParaRPr>
        </a:p>
      </dsp:txBody>
      <dsp:txXfrm>
        <a:off x="2582831" y="1940415"/>
        <a:ext cx="711131" cy="3383280"/>
      </dsp:txXfrm>
    </dsp:sp>
    <dsp:sp modelId="{B9CFBC54-5A5D-4D35-9AA6-1BAB828B553E}">
      <dsp:nvSpPr>
        <dsp:cNvPr id="0" name=""/>
        <dsp:cNvSpPr/>
      </dsp:nvSpPr>
      <dsp:spPr>
        <a:xfrm>
          <a:off x="1722363" y="1940415"/>
          <a:ext cx="711131" cy="3383280"/>
        </a:xfrm>
        <a:prstGeom prst="rect">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پيوستن به شبكه‌هاي واسطه‌گري</a:t>
          </a:r>
          <a:endParaRPr lang="en-US" sz="1800" b="0" kern="1200" dirty="0">
            <a:solidFill>
              <a:sysClr val="windowText" lastClr="000000"/>
            </a:solidFill>
            <a:cs typeface="B Lotus" pitchFamily="2" charset="-78"/>
          </a:endParaRPr>
        </a:p>
      </dsp:txBody>
      <dsp:txXfrm>
        <a:off x="1722363" y="1940415"/>
        <a:ext cx="711131" cy="3383280"/>
      </dsp:txXfrm>
    </dsp:sp>
    <dsp:sp modelId="{BFCB4F18-0D11-421A-81AD-C8C2D81A5461}">
      <dsp:nvSpPr>
        <dsp:cNvPr id="0" name=""/>
        <dsp:cNvSpPr/>
      </dsp:nvSpPr>
      <dsp:spPr>
        <a:xfrm>
          <a:off x="861894" y="1940415"/>
          <a:ext cx="711131" cy="3383280"/>
        </a:xfrm>
        <a:prstGeom prst="rect">
          <a:avLst/>
        </a:prstGeom>
        <a:solidFill>
          <a:schemeClr val="bg1">
            <a:lumMod val="9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خدمات مربوط به اي‌ميل</a:t>
          </a:r>
          <a:endParaRPr lang="en-US" sz="1800" b="0" kern="1200" dirty="0">
            <a:solidFill>
              <a:sysClr val="windowText" lastClr="000000"/>
            </a:solidFill>
            <a:cs typeface="B Lotus" pitchFamily="2" charset="-78"/>
          </a:endParaRPr>
        </a:p>
      </dsp:txBody>
      <dsp:txXfrm>
        <a:off x="861894" y="1940415"/>
        <a:ext cx="711131" cy="3383280"/>
      </dsp:txXfrm>
    </dsp:sp>
    <dsp:sp modelId="{CF387DF1-04CF-4D6C-8EB8-29D25082F3E3}">
      <dsp:nvSpPr>
        <dsp:cNvPr id="0" name=""/>
        <dsp:cNvSpPr/>
      </dsp:nvSpPr>
      <dsp:spPr>
        <a:xfrm>
          <a:off x="1426" y="1940415"/>
          <a:ext cx="711131" cy="3383280"/>
        </a:xfrm>
        <a:prstGeom prst="rect">
          <a:avLst/>
        </a:prstGeom>
        <a:solidFill>
          <a:schemeClr val="bg1">
            <a:lumMod val="8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dirty="0" smtClean="0">
              <a:solidFill>
                <a:sysClr val="windowText" lastClr="000000"/>
              </a:solidFill>
              <a:cs typeface="B Lotus" pitchFamily="2" charset="-78"/>
            </a:rPr>
            <a:t>سرمايه‌گذاري مشترك</a:t>
          </a:r>
          <a:endParaRPr lang="en-US" sz="1800" b="0" kern="1200" dirty="0">
            <a:solidFill>
              <a:sysClr val="windowText" lastClr="000000"/>
            </a:solidFill>
            <a:cs typeface="B Lotus" pitchFamily="2" charset="-78"/>
          </a:endParaRPr>
        </a:p>
      </dsp:txBody>
      <dsp:txXfrm>
        <a:off x="1426" y="1940415"/>
        <a:ext cx="711131" cy="338328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89982"/>
          </a:xfrm>
          <a:prstGeom prst="rect">
            <a:avLst/>
          </a:prstGeom>
        </p:spPr>
        <p:txBody>
          <a:bodyPr vert="horz" lIns="91440" tIns="45720" rIns="91440" bIns="45720" rtlCol="0"/>
          <a:lstStyle>
            <a:lvl1pPr algn="r">
              <a:defRPr sz="1200"/>
            </a:lvl1pPr>
          </a:lstStyle>
          <a:p>
            <a:fld id="{4C0CDCA7-BC43-4BED-B626-F185156E4205}" type="datetimeFigureOut">
              <a:rPr lang="en-US" smtClean="0"/>
              <a:pPr/>
              <a:t>9/24/2016</a:t>
            </a:fld>
            <a:endParaRPr lang="en-US"/>
          </a:p>
        </p:txBody>
      </p:sp>
      <p:sp>
        <p:nvSpPr>
          <p:cNvPr id="4" name="Footer Placeholder 3"/>
          <p:cNvSpPr>
            <a:spLocks noGrp="1"/>
          </p:cNvSpPr>
          <p:nvPr>
            <p:ph type="ftr" sz="quarter" idx="2"/>
          </p:nvPr>
        </p:nvSpPr>
        <p:spPr>
          <a:xfrm>
            <a:off x="0"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07955"/>
            <a:ext cx="2918831" cy="489982"/>
          </a:xfrm>
          <a:prstGeom prst="rect">
            <a:avLst/>
          </a:prstGeom>
        </p:spPr>
        <p:txBody>
          <a:bodyPr vert="horz" lIns="91440" tIns="45720" rIns="91440" bIns="45720" rtlCol="0" anchor="b"/>
          <a:lstStyle>
            <a:lvl1pPr algn="r">
              <a:defRPr sz="1200"/>
            </a:lvl1pPr>
          </a:lstStyle>
          <a:p>
            <a:fld id="{0F2D4589-C8AA-4D7A-992D-459C122326E1}" type="slidenum">
              <a:rPr lang="en-US" smtClean="0"/>
              <a:pPr/>
              <a:t>‹#›</a:t>
            </a:fld>
            <a:endParaRPr lang="en-US"/>
          </a:p>
        </p:txBody>
      </p:sp>
    </p:spTree>
    <p:extLst>
      <p:ext uri="{BB962C8B-B14F-4D97-AF65-F5344CB8AC3E}">
        <p14:creationId xmlns:p14="http://schemas.microsoft.com/office/powerpoint/2010/main" val="2163957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E7FC0E0A-EC8B-48C4-85AA-835B00A3A094}" type="datetimeFigureOut">
              <a:rPr lang="en-US" smtClean="0"/>
              <a:pPr/>
              <a:t>9/24/2016</a:t>
            </a:fld>
            <a:endParaRPr lang="en-US"/>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1D1ED897-0ACF-430F-944C-48C9460F535E}" type="slidenum">
              <a:rPr lang="en-US" smtClean="0"/>
              <a:pPr/>
              <a:t>‹#›</a:t>
            </a:fld>
            <a:endParaRPr lang="en-US"/>
          </a:p>
        </p:txBody>
      </p:sp>
    </p:spTree>
    <p:extLst>
      <p:ext uri="{BB962C8B-B14F-4D97-AF65-F5344CB8AC3E}">
        <p14:creationId xmlns:p14="http://schemas.microsoft.com/office/powerpoint/2010/main" val="411446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1</a:t>
            </a:fld>
            <a:endParaRPr lang="en-US"/>
          </a:p>
        </p:txBody>
      </p:sp>
    </p:spTree>
    <p:extLst>
      <p:ext uri="{BB962C8B-B14F-4D97-AF65-F5344CB8AC3E}">
        <p14:creationId xmlns:p14="http://schemas.microsoft.com/office/powerpoint/2010/main" val="117327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22</a:t>
            </a:fld>
            <a:endParaRPr lang="en-US"/>
          </a:p>
        </p:txBody>
      </p:sp>
    </p:spTree>
    <p:extLst>
      <p:ext uri="{BB962C8B-B14F-4D97-AF65-F5344CB8AC3E}">
        <p14:creationId xmlns:p14="http://schemas.microsoft.com/office/powerpoint/2010/main" val="201821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D897-0ACF-430F-944C-48C9460F535E}" type="slidenum">
              <a:rPr lang="en-US" smtClean="0"/>
              <a:pPr/>
              <a:t>23</a:t>
            </a:fld>
            <a:endParaRPr lang="en-US"/>
          </a:p>
        </p:txBody>
      </p:sp>
    </p:spTree>
    <p:extLst>
      <p:ext uri="{BB962C8B-B14F-4D97-AF65-F5344CB8AC3E}">
        <p14:creationId xmlns:p14="http://schemas.microsoft.com/office/powerpoint/2010/main" val="116418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D897-0ACF-430F-944C-48C9460F535E}" type="slidenum">
              <a:rPr lang="en-US" smtClean="0"/>
              <a:pPr/>
              <a:t>24</a:t>
            </a:fld>
            <a:endParaRPr lang="en-US"/>
          </a:p>
        </p:txBody>
      </p:sp>
    </p:spTree>
    <p:extLst>
      <p:ext uri="{BB962C8B-B14F-4D97-AF65-F5344CB8AC3E}">
        <p14:creationId xmlns:p14="http://schemas.microsoft.com/office/powerpoint/2010/main" val="251320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9746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26</a:t>
            </a:fld>
            <a:endParaRPr lang="en-US"/>
          </a:p>
        </p:txBody>
      </p:sp>
    </p:spTree>
    <p:extLst>
      <p:ext uri="{BB962C8B-B14F-4D97-AF65-F5344CB8AC3E}">
        <p14:creationId xmlns:p14="http://schemas.microsoft.com/office/powerpoint/2010/main" val="284566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2900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28</a:t>
            </a:fld>
            <a:endParaRPr lang="en-US"/>
          </a:p>
        </p:txBody>
      </p:sp>
    </p:spTree>
    <p:extLst>
      <p:ext uri="{BB962C8B-B14F-4D97-AF65-F5344CB8AC3E}">
        <p14:creationId xmlns:p14="http://schemas.microsoft.com/office/powerpoint/2010/main" val="97732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8246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98633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31</a:t>
            </a:fld>
            <a:endParaRPr lang="en-US"/>
          </a:p>
        </p:txBody>
      </p:sp>
    </p:spTree>
    <p:extLst>
      <p:ext uri="{BB962C8B-B14F-4D97-AF65-F5344CB8AC3E}">
        <p14:creationId xmlns:p14="http://schemas.microsoft.com/office/powerpoint/2010/main" val="369569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2</a:t>
            </a:fld>
            <a:endParaRPr lang="en-US"/>
          </a:p>
        </p:txBody>
      </p:sp>
    </p:spTree>
    <p:extLst>
      <p:ext uri="{BB962C8B-B14F-4D97-AF65-F5344CB8AC3E}">
        <p14:creationId xmlns:p14="http://schemas.microsoft.com/office/powerpoint/2010/main" val="218522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7692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60200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3769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38194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36</a:t>
            </a:fld>
            <a:endParaRPr lang="en-US"/>
          </a:p>
        </p:txBody>
      </p:sp>
    </p:spTree>
    <p:extLst>
      <p:ext uri="{BB962C8B-B14F-4D97-AF65-F5344CB8AC3E}">
        <p14:creationId xmlns:p14="http://schemas.microsoft.com/office/powerpoint/2010/main" val="958317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37</a:t>
            </a:fld>
            <a:endParaRPr lang="en-US"/>
          </a:p>
        </p:txBody>
      </p:sp>
    </p:spTree>
    <p:extLst>
      <p:ext uri="{BB962C8B-B14F-4D97-AF65-F5344CB8AC3E}">
        <p14:creationId xmlns:p14="http://schemas.microsoft.com/office/powerpoint/2010/main" val="712877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58274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885902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41</a:t>
            </a:fld>
            <a:endParaRPr lang="en-US"/>
          </a:p>
        </p:txBody>
      </p:sp>
    </p:spTree>
    <p:extLst>
      <p:ext uri="{BB962C8B-B14F-4D97-AF65-F5344CB8AC3E}">
        <p14:creationId xmlns:p14="http://schemas.microsoft.com/office/powerpoint/2010/main" val="3347307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42</a:t>
            </a:fld>
            <a:endParaRPr lang="en-US"/>
          </a:p>
        </p:txBody>
      </p:sp>
    </p:spTree>
    <p:extLst>
      <p:ext uri="{BB962C8B-B14F-4D97-AF65-F5344CB8AC3E}">
        <p14:creationId xmlns:p14="http://schemas.microsoft.com/office/powerpoint/2010/main" val="226099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3</a:t>
            </a:fld>
            <a:endParaRPr lang="en-US"/>
          </a:p>
        </p:txBody>
      </p:sp>
    </p:spTree>
    <p:extLst>
      <p:ext uri="{BB962C8B-B14F-4D97-AF65-F5344CB8AC3E}">
        <p14:creationId xmlns:p14="http://schemas.microsoft.com/office/powerpoint/2010/main" val="2284638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43</a:t>
            </a:fld>
            <a:endParaRPr lang="en-US"/>
          </a:p>
        </p:txBody>
      </p:sp>
    </p:spTree>
    <p:extLst>
      <p:ext uri="{BB962C8B-B14F-4D97-AF65-F5344CB8AC3E}">
        <p14:creationId xmlns:p14="http://schemas.microsoft.com/office/powerpoint/2010/main" val="2090557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44</a:t>
            </a:fld>
            <a:endParaRPr lang="en-US"/>
          </a:p>
        </p:txBody>
      </p:sp>
    </p:spTree>
    <p:extLst>
      <p:ext uri="{BB962C8B-B14F-4D97-AF65-F5344CB8AC3E}">
        <p14:creationId xmlns:p14="http://schemas.microsoft.com/office/powerpoint/2010/main" val="1158194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45</a:t>
            </a:fld>
            <a:endParaRPr lang="en-US"/>
          </a:p>
        </p:txBody>
      </p:sp>
    </p:spTree>
    <p:extLst>
      <p:ext uri="{BB962C8B-B14F-4D97-AF65-F5344CB8AC3E}">
        <p14:creationId xmlns:p14="http://schemas.microsoft.com/office/powerpoint/2010/main" val="692667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46</a:t>
            </a:fld>
            <a:endParaRPr lang="en-US"/>
          </a:p>
        </p:txBody>
      </p:sp>
    </p:spTree>
    <p:extLst>
      <p:ext uri="{BB962C8B-B14F-4D97-AF65-F5344CB8AC3E}">
        <p14:creationId xmlns:p14="http://schemas.microsoft.com/office/powerpoint/2010/main" val="2512961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47</a:t>
            </a:fld>
            <a:endParaRPr lang="en-US"/>
          </a:p>
        </p:txBody>
      </p:sp>
    </p:spTree>
    <p:extLst>
      <p:ext uri="{BB962C8B-B14F-4D97-AF65-F5344CB8AC3E}">
        <p14:creationId xmlns:p14="http://schemas.microsoft.com/office/powerpoint/2010/main" val="3667267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48</a:t>
            </a:fld>
            <a:endParaRPr lang="en-US"/>
          </a:p>
        </p:txBody>
      </p:sp>
    </p:spTree>
    <p:extLst>
      <p:ext uri="{BB962C8B-B14F-4D97-AF65-F5344CB8AC3E}">
        <p14:creationId xmlns:p14="http://schemas.microsoft.com/office/powerpoint/2010/main" val="2130499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49</a:t>
            </a:fld>
            <a:endParaRPr lang="en-US"/>
          </a:p>
        </p:txBody>
      </p:sp>
    </p:spTree>
    <p:extLst>
      <p:ext uri="{BB962C8B-B14F-4D97-AF65-F5344CB8AC3E}">
        <p14:creationId xmlns:p14="http://schemas.microsoft.com/office/powerpoint/2010/main" val="1806717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50</a:t>
            </a:fld>
            <a:endParaRPr lang="en-US"/>
          </a:p>
        </p:txBody>
      </p:sp>
    </p:spTree>
    <p:extLst>
      <p:ext uri="{BB962C8B-B14F-4D97-AF65-F5344CB8AC3E}">
        <p14:creationId xmlns:p14="http://schemas.microsoft.com/office/powerpoint/2010/main" val="441454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51</a:t>
            </a:fld>
            <a:endParaRPr lang="en-US"/>
          </a:p>
        </p:txBody>
      </p:sp>
    </p:spTree>
    <p:extLst>
      <p:ext uri="{BB962C8B-B14F-4D97-AF65-F5344CB8AC3E}">
        <p14:creationId xmlns:p14="http://schemas.microsoft.com/office/powerpoint/2010/main" val="2132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52</a:t>
            </a:fld>
            <a:endParaRPr lang="en-US"/>
          </a:p>
        </p:txBody>
      </p:sp>
    </p:spTree>
    <p:extLst>
      <p:ext uri="{BB962C8B-B14F-4D97-AF65-F5344CB8AC3E}">
        <p14:creationId xmlns:p14="http://schemas.microsoft.com/office/powerpoint/2010/main" val="400809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a:t>
            </a:fld>
            <a:endParaRPr lang="en-US"/>
          </a:p>
        </p:txBody>
      </p:sp>
    </p:spTree>
    <p:extLst>
      <p:ext uri="{BB962C8B-B14F-4D97-AF65-F5344CB8AC3E}">
        <p14:creationId xmlns:p14="http://schemas.microsoft.com/office/powerpoint/2010/main" val="2291336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53</a:t>
            </a:fld>
            <a:endParaRPr lang="en-US"/>
          </a:p>
        </p:txBody>
      </p:sp>
    </p:spTree>
    <p:extLst>
      <p:ext uri="{BB962C8B-B14F-4D97-AF65-F5344CB8AC3E}">
        <p14:creationId xmlns:p14="http://schemas.microsoft.com/office/powerpoint/2010/main" val="4009981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54</a:t>
            </a:fld>
            <a:endParaRPr lang="en-US"/>
          </a:p>
        </p:txBody>
      </p:sp>
    </p:spTree>
    <p:extLst>
      <p:ext uri="{BB962C8B-B14F-4D97-AF65-F5344CB8AC3E}">
        <p14:creationId xmlns:p14="http://schemas.microsoft.com/office/powerpoint/2010/main" val="2213268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55</a:t>
            </a:fld>
            <a:endParaRPr lang="en-US"/>
          </a:p>
        </p:txBody>
      </p:sp>
    </p:spTree>
    <p:extLst>
      <p:ext uri="{BB962C8B-B14F-4D97-AF65-F5344CB8AC3E}">
        <p14:creationId xmlns:p14="http://schemas.microsoft.com/office/powerpoint/2010/main" val="2673008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56</a:t>
            </a:fld>
            <a:endParaRPr lang="en-US"/>
          </a:p>
        </p:txBody>
      </p:sp>
    </p:spTree>
    <p:extLst>
      <p:ext uri="{BB962C8B-B14F-4D97-AF65-F5344CB8AC3E}">
        <p14:creationId xmlns:p14="http://schemas.microsoft.com/office/powerpoint/2010/main" val="2023426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59</a:t>
            </a:fld>
            <a:endParaRPr lang="en-US"/>
          </a:p>
        </p:txBody>
      </p:sp>
    </p:spTree>
    <p:extLst>
      <p:ext uri="{BB962C8B-B14F-4D97-AF65-F5344CB8AC3E}">
        <p14:creationId xmlns:p14="http://schemas.microsoft.com/office/powerpoint/2010/main" val="3097715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60</a:t>
            </a:fld>
            <a:endParaRPr lang="en-US"/>
          </a:p>
        </p:txBody>
      </p:sp>
    </p:spTree>
    <p:extLst>
      <p:ext uri="{BB962C8B-B14F-4D97-AF65-F5344CB8AC3E}">
        <p14:creationId xmlns:p14="http://schemas.microsoft.com/office/powerpoint/2010/main" val="1556185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61</a:t>
            </a:fld>
            <a:endParaRPr lang="en-US"/>
          </a:p>
        </p:txBody>
      </p:sp>
    </p:spTree>
    <p:extLst>
      <p:ext uri="{BB962C8B-B14F-4D97-AF65-F5344CB8AC3E}">
        <p14:creationId xmlns:p14="http://schemas.microsoft.com/office/powerpoint/2010/main" val="3265808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62</a:t>
            </a:fld>
            <a:endParaRPr lang="en-US"/>
          </a:p>
        </p:txBody>
      </p:sp>
    </p:spTree>
    <p:extLst>
      <p:ext uri="{BB962C8B-B14F-4D97-AF65-F5344CB8AC3E}">
        <p14:creationId xmlns:p14="http://schemas.microsoft.com/office/powerpoint/2010/main" val="327500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1709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12</a:t>
            </a:fld>
            <a:endParaRPr lang="en-US"/>
          </a:p>
        </p:txBody>
      </p:sp>
    </p:spTree>
    <p:extLst>
      <p:ext uri="{BB962C8B-B14F-4D97-AF65-F5344CB8AC3E}">
        <p14:creationId xmlns:p14="http://schemas.microsoft.com/office/powerpoint/2010/main" val="124888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13</a:t>
            </a:fld>
            <a:endParaRPr lang="en-US"/>
          </a:p>
        </p:txBody>
      </p:sp>
    </p:spTree>
    <p:extLst>
      <p:ext uri="{BB962C8B-B14F-4D97-AF65-F5344CB8AC3E}">
        <p14:creationId xmlns:p14="http://schemas.microsoft.com/office/powerpoint/2010/main" val="38825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14</a:t>
            </a:fld>
            <a:endParaRPr lang="en-US"/>
          </a:p>
        </p:txBody>
      </p:sp>
    </p:spTree>
    <p:extLst>
      <p:ext uri="{BB962C8B-B14F-4D97-AF65-F5344CB8AC3E}">
        <p14:creationId xmlns:p14="http://schemas.microsoft.com/office/powerpoint/2010/main" val="92475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ED897-0ACF-430F-944C-48C9460F535E}" type="slidenum">
              <a:rPr lang="en-US" smtClean="0"/>
              <a:pPr/>
              <a:t>15</a:t>
            </a:fld>
            <a:endParaRPr lang="en-US"/>
          </a:p>
        </p:txBody>
      </p:sp>
    </p:spTree>
    <p:extLst>
      <p:ext uri="{BB962C8B-B14F-4D97-AF65-F5344CB8AC3E}">
        <p14:creationId xmlns:p14="http://schemas.microsoft.com/office/powerpoint/2010/main" val="309137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5FE52-C777-4BCE-8F3E-FCA2F9943792}"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67943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5FE52-C777-4BCE-8F3E-FCA2F9943792}"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20920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5FE52-C777-4BCE-8F3E-FCA2F9943792}"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253700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5FE52-C777-4BCE-8F3E-FCA2F9943792}"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108281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5FE52-C777-4BCE-8F3E-FCA2F9943792}"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422515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5FE52-C777-4BCE-8F3E-FCA2F9943792}"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416781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5FE52-C777-4BCE-8F3E-FCA2F9943792}" type="datetimeFigureOut">
              <a:rPr lang="en-US" smtClean="0"/>
              <a:pPr/>
              <a:t>9/24/2016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128025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5FE52-C777-4BCE-8F3E-FCA2F9943792}" type="datetimeFigureOut">
              <a:rPr lang="en-US" smtClean="0"/>
              <a:pPr/>
              <a:t>9/24/2016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373885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5FE52-C777-4BCE-8F3E-FCA2F9943792}" type="datetimeFigureOut">
              <a:rPr lang="en-US" smtClean="0"/>
              <a:pPr/>
              <a:t>9/24/2016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19269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5FE52-C777-4BCE-8F3E-FCA2F9943792}"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335137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5FE52-C777-4BCE-8F3E-FCA2F9943792}"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FD5F-4761-4B98-886C-8E453B411066}" type="slidenum">
              <a:rPr lang="en-US" smtClean="0"/>
              <a:pPr/>
              <a:t>‹#›</a:t>
            </a:fld>
            <a:endParaRPr lang="en-US"/>
          </a:p>
        </p:txBody>
      </p:sp>
    </p:spTree>
    <p:extLst>
      <p:ext uri="{BB962C8B-B14F-4D97-AF65-F5344CB8AC3E}">
        <p14:creationId xmlns:p14="http://schemas.microsoft.com/office/powerpoint/2010/main" val="292695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5FE52-C777-4BCE-8F3E-FCA2F9943792}" type="datetimeFigureOut">
              <a:rPr lang="en-US" smtClean="0"/>
              <a:pPr/>
              <a:t>9/24/2016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BFD5F-4761-4B98-886C-8E453B411066}" type="slidenum">
              <a:rPr lang="en-US" smtClean="0"/>
              <a:pPr/>
              <a:t>‹#›</a:t>
            </a:fld>
            <a:endParaRPr lang="en-US"/>
          </a:p>
        </p:txBody>
      </p:sp>
    </p:spTree>
    <p:extLst>
      <p:ext uri="{BB962C8B-B14F-4D97-AF65-F5344CB8AC3E}">
        <p14:creationId xmlns:p14="http://schemas.microsoft.com/office/powerpoint/2010/main" val="285406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90362" y="838200"/>
            <a:ext cx="861133" cy="369332"/>
          </a:xfrm>
          <a:prstGeom prst="rect">
            <a:avLst/>
          </a:prstGeom>
        </p:spPr>
        <p:txBody>
          <a:bodyPr wrap="none">
            <a:spAutoFit/>
          </a:bodyPr>
          <a:lstStyle/>
          <a:p>
            <a:pPr algn="ctr"/>
            <a:r>
              <a:rPr lang="fa-IR" dirty="0" smtClean="0">
                <a:cs typeface="B Titr" pitchFamily="2" charset="-78"/>
              </a:rPr>
              <a:t>هوالعلیم</a:t>
            </a:r>
            <a:endParaRPr lang="en-US" dirty="0" smtClean="0">
              <a:effectLst/>
              <a:cs typeface="B Titr" pitchFamily="2" charset="-78"/>
            </a:endParaRPr>
          </a:p>
        </p:txBody>
      </p:sp>
      <p:sp>
        <p:nvSpPr>
          <p:cNvPr id="8" name="Rectangle 7"/>
          <p:cNvSpPr/>
          <p:nvPr/>
        </p:nvSpPr>
        <p:spPr>
          <a:xfrm>
            <a:off x="4520930" y="2886670"/>
            <a:ext cx="1816523" cy="923330"/>
          </a:xfrm>
          <a:prstGeom prst="rect">
            <a:avLst/>
          </a:prstGeom>
          <a:effectLst>
            <a:outerShdw blurRad="50800" dist="38100" dir="2700000" algn="tl" rotWithShape="0">
              <a:prstClr val="black">
                <a:alpha val="40000"/>
              </a:prstClr>
            </a:outerShdw>
          </a:effectLst>
        </p:spPr>
        <p:txBody>
          <a:bodyPr wrap="none">
            <a:spAutoFit/>
          </a:bodyPr>
          <a:lstStyle/>
          <a:p>
            <a:pPr algn="ctr"/>
            <a:r>
              <a:rPr lang="fa-IR" sz="5400" dirty="0" smtClean="0">
                <a:solidFill>
                  <a:schemeClr val="tx1">
                    <a:lumMod val="95000"/>
                    <a:lumOff val="5000"/>
                  </a:schemeClr>
                </a:solidFill>
                <a:cs typeface="B Titr" pitchFamily="2" charset="-78"/>
              </a:rPr>
              <a:t>حقیقت</a:t>
            </a:r>
            <a:endParaRPr lang="en-US" sz="5400" dirty="0" smtClean="0">
              <a:solidFill>
                <a:srgbClr val="00B050"/>
              </a:solidFill>
              <a:cs typeface="B Titr" pitchFamily="2" charset="-78"/>
            </a:endParaRPr>
          </a:p>
        </p:txBody>
      </p:sp>
      <p:sp>
        <p:nvSpPr>
          <p:cNvPr id="9" name="Rectangle 8"/>
          <p:cNvSpPr/>
          <p:nvPr/>
        </p:nvSpPr>
        <p:spPr>
          <a:xfrm>
            <a:off x="2655682" y="3821668"/>
            <a:ext cx="3730509" cy="369332"/>
          </a:xfrm>
          <a:prstGeom prst="rect">
            <a:avLst/>
          </a:prstGeom>
        </p:spPr>
        <p:txBody>
          <a:bodyPr wrap="none">
            <a:spAutoFit/>
          </a:bodyPr>
          <a:lstStyle/>
          <a:p>
            <a:pPr algn="ctr"/>
            <a:r>
              <a:rPr lang="fa-IR" dirty="0" smtClean="0">
                <a:solidFill>
                  <a:schemeClr val="bg1">
                    <a:lumMod val="50000"/>
                  </a:schemeClr>
                </a:solidFill>
                <a:cs typeface="B Titr" pitchFamily="2" charset="-78"/>
              </a:rPr>
              <a:t>درباره فضای مجازی چه بدانیم و چه بگوییم؟</a:t>
            </a:r>
            <a:endParaRPr lang="en-US" dirty="0" smtClean="0">
              <a:solidFill>
                <a:srgbClr val="00B050"/>
              </a:solidFill>
              <a:effectLst/>
              <a:cs typeface="B Titr" pitchFamily="2" charset="-78"/>
            </a:endParaRPr>
          </a:p>
        </p:txBody>
      </p:sp>
      <p:sp>
        <p:nvSpPr>
          <p:cNvPr id="2" name="Rectangle 1"/>
          <p:cNvSpPr/>
          <p:nvPr/>
        </p:nvSpPr>
        <p:spPr>
          <a:xfrm>
            <a:off x="2641164" y="2886670"/>
            <a:ext cx="1885453" cy="923330"/>
          </a:xfrm>
          <a:prstGeom prst="rect">
            <a:avLst/>
          </a:prstGeom>
        </p:spPr>
        <p:txBody>
          <a:bodyPr wrap="none">
            <a:spAutoFit/>
          </a:bodyPr>
          <a:lstStyle/>
          <a:p>
            <a:r>
              <a:rPr lang="fa-IR" sz="5400" dirty="0" smtClean="0">
                <a:solidFill>
                  <a:srgbClr val="00B050"/>
                </a:solidFill>
                <a:cs typeface="B Titr" pitchFamily="2" charset="-78"/>
              </a:rPr>
              <a:t>مجازی</a:t>
            </a:r>
            <a:endParaRPr lang="en-US" sz="5400" dirty="0"/>
          </a:p>
        </p:txBody>
      </p:sp>
      <p:sp>
        <p:nvSpPr>
          <p:cNvPr id="7" name="Rectangle 6"/>
          <p:cNvSpPr/>
          <p:nvPr/>
        </p:nvSpPr>
        <p:spPr>
          <a:xfrm>
            <a:off x="3741721" y="4987528"/>
            <a:ext cx="1558439" cy="369332"/>
          </a:xfrm>
          <a:prstGeom prst="rect">
            <a:avLst/>
          </a:prstGeom>
        </p:spPr>
        <p:txBody>
          <a:bodyPr wrap="none">
            <a:spAutoFit/>
          </a:bodyPr>
          <a:lstStyle/>
          <a:p>
            <a:pPr algn="ctr"/>
            <a:r>
              <a:rPr lang="fa-IR" dirty="0" smtClean="0">
                <a:solidFill>
                  <a:schemeClr val="bg1">
                    <a:lumMod val="50000"/>
                  </a:schemeClr>
                </a:solidFill>
                <a:latin typeface="Adobe Arabic" panose="02040503050201020203" pitchFamily="18" charset="-78"/>
                <a:cs typeface="Adobe Arabic" panose="02040503050201020203" pitchFamily="18" charset="-78"/>
              </a:rPr>
              <a:t>مرکز ملی فضای مجازی</a:t>
            </a:r>
            <a:endParaRPr lang="en-US" dirty="0" smtClean="0">
              <a:solidFill>
                <a:srgbClr val="00B050"/>
              </a:solidFill>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5368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87531" y="1219200"/>
            <a:ext cx="7840514" cy="1066800"/>
          </a:xfrm>
          <a:prstGeom prst="round2Diag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پیش‌بینی می‌شود آمار کاربران فضاي مجازي تا سال 2020 به حدود 70درصد جمعيت جهان برسد و اين حتي از آمار مجموع کساني که در جهان به برق و آب آشاميدني سالم دسترسي دارند، بيشتر باشد!</a:t>
            </a:r>
            <a:endParaRPr lang="en-US" dirty="0">
              <a:solidFill>
                <a:prstClr val="black"/>
              </a:solidFill>
              <a:cs typeface="B Lotus" pitchFamily="2" charset="-78"/>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5800" y="2438400"/>
            <a:ext cx="7876404" cy="4289743"/>
          </a:xfrm>
          <a:prstGeom prst="rect">
            <a:avLst/>
          </a:prstGeom>
        </p:spPr>
      </p:pic>
      <p:sp>
        <p:nvSpPr>
          <p:cNvPr id="6" name="Down Arrow Callout 5"/>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گستره فضای مجازی</a:t>
            </a:r>
          </a:p>
        </p:txBody>
      </p:sp>
    </p:spTree>
    <p:extLst>
      <p:ext uri="{BB962C8B-B14F-4D97-AF65-F5344CB8AC3E}">
        <p14:creationId xmlns:p14="http://schemas.microsoft.com/office/powerpoint/2010/main" val="39581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306424" y="1219201"/>
            <a:ext cx="1645920" cy="5009044"/>
          </a:xfrm>
          <a:prstGeom prst="round2Diag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در هر دقيقه در دنياي فضاي مجازي صدها و هزاران اتفاق می‌افتد. نمودار زير که بر پايه آمار سال 2016 ميلادي آماده شده حجم اين اتفاق‌ها را در بستر اينترنت و شبکه‌های اجتماعي نشان می‌دهد؛ براي مثال در اين سال در هر دقيقه 205.6 ميليون اي‌ميل ردوبدل شده است.</a:t>
            </a:r>
            <a:endParaRPr lang="en-US" dirty="0">
              <a:solidFill>
                <a:prstClr val="black"/>
              </a:solidFill>
              <a:cs typeface="B Lotus"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b="31829"/>
          <a:stretch/>
        </p:blipFill>
        <p:spPr bwMode="auto">
          <a:xfrm>
            <a:off x="2004060" y="1219200"/>
            <a:ext cx="5135880" cy="5009045"/>
          </a:xfrm>
          <a:prstGeom prst="rect">
            <a:avLst/>
          </a:prstGeom>
          <a:ln>
            <a:noFill/>
          </a:ln>
          <a:extLst>
            <a:ext uri="{53640926-AAD7-44D8-BBD7-CCE9431645EC}">
              <a14:shadowObscured xmlns:a14="http://schemas.microsoft.com/office/drawing/2010/main"/>
            </a:ext>
          </a:extLst>
        </p:spPr>
      </p:pic>
      <p:sp>
        <p:nvSpPr>
          <p:cNvPr id="7" name="Round Diagonal Corner Rectangle 6"/>
          <p:cNvSpPr/>
          <p:nvPr/>
        </p:nvSpPr>
        <p:spPr>
          <a:xfrm>
            <a:off x="152400" y="1219200"/>
            <a:ext cx="1645920" cy="5009045"/>
          </a:xfrm>
          <a:prstGeom prst="round2Diag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البته این حجم از انتقال اطلاعات الزاماً مفید و سالم نیست و تحقیقات نشان می‌دهد که بسیاری از این محتوای ردوبدل‌شده جنبه تفریح و سرگرمی دارد، اما هرچه باشد بیانگر اهمیت زمان زیادی است که افراد پای این رسانه صرف کرده یا هدر می‌دهند.</a:t>
            </a:r>
            <a:endParaRPr lang="en-US" dirty="0">
              <a:solidFill>
                <a:prstClr val="black"/>
              </a:solidFill>
              <a:cs typeface="B Lotus" pitchFamily="2" charset="-78"/>
            </a:endParaRPr>
          </a:p>
        </p:txBody>
      </p:sp>
      <p:sp>
        <p:nvSpPr>
          <p:cNvPr id="5" name="Down Arrow Callout 4"/>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گستره فضای مجازی</a:t>
            </a:r>
          </a:p>
        </p:txBody>
      </p:sp>
    </p:spTree>
    <p:extLst>
      <p:ext uri="{BB962C8B-B14F-4D97-AF65-F5344CB8AC3E}">
        <p14:creationId xmlns:p14="http://schemas.microsoft.com/office/powerpoint/2010/main" val="15812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2000" fill="hold"/>
                                        <p:tgtEl>
                                          <p:spTgt spid="6"/>
                                        </p:tgtEl>
                                        <p:attrNameLst>
                                          <p:attrName>ppt_x</p:attrName>
                                        </p:attrNameLst>
                                      </p:cBhvr>
                                      <p:tavLst>
                                        <p:tav tm="0">
                                          <p:val>
                                            <p:strVal val="#ppt_x"/>
                                          </p:val>
                                        </p:tav>
                                        <p:tav tm="100000">
                                          <p:val>
                                            <p:strVal val="#ppt_x"/>
                                          </p:val>
                                        </p:tav>
                                      </p:tavLst>
                                    </p:anim>
                                    <p:anim calcmode="lin" valueType="num">
                                      <p:cBhvr additive="base">
                                        <p:cTn id="3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342900" y="1251494"/>
            <a:ext cx="8343900" cy="109728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اينترنت در گذشته کنار زندگي حقيقي و زندگي دوم افراد محسوب می‌شد. جهاني موازي بود، اما کم‌کم فضاي مجازي در حال تبديل شدن به جهان اول است. موج آينده اينترنت، جهش انفجارگونه‌اي را در برقراري ارتباط ميان افراد، فرايندها، اشيا و وسايل ايجاد خواهد کرد؛ اين انقلاب به نام «اينترنت اشيا»  معروف است.</a:t>
            </a:r>
            <a:endParaRPr lang="en-US" dirty="0">
              <a:solidFill>
                <a:schemeClr val="tx1"/>
              </a:solidFill>
              <a:cs typeface="B Lotus" pitchFamily="2" charset="-78"/>
            </a:endParaRPr>
          </a:p>
        </p:txBody>
      </p:sp>
      <p:sp>
        <p:nvSpPr>
          <p:cNvPr id="8" name="Round Diagonal Corner Rectangle 7"/>
          <p:cNvSpPr/>
          <p:nvPr/>
        </p:nvSpPr>
        <p:spPr>
          <a:xfrm>
            <a:off x="342900" y="5061494"/>
            <a:ext cx="8343899" cy="1339306"/>
          </a:xfrm>
          <a:prstGeom prst="round2Diag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اينترنت اشيا مفهومي رايانشي است براي توصيف آينده‌اي که در آن اشياي فيزيکي يکي پس از ديگري به اينترنت وصل مي‌شوند و با اشياي ديگر ارتباط برقرار مي‌كنند</a:t>
            </a:r>
            <a:r>
              <a:rPr lang="fa-IR" dirty="0" smtClean="0">
                <a:solidFill>
                  <a:prstClr val="black"/>
                </a:solidFill>
                <a:cs typeface="B Lotus" pitchFamily="2" charset="-78"/>
              </a:rPr>
              <a:t>. در </a:t>
            </a:r>
            <a:r>
              <a:rPr lang="fa-IR" dirty="0">
                <a:solidFill>
                  <a:prstClr val="black"/>
                </a:solidFill>
                <a:cs typeface="B Lotus" pitchFamily="2" charset="-78"/>
              </a:rPr>
              <a:t>اينترنت اشيا براي فرايند ارسال داده‌ها، نيازي به تعامل «انسان با انسان» يا «انسان با رايانه» نخواهد بود و داده‌ها به ‌صورت خودکار و براساس تنظيمات انجام‌شده و در زمان‌هاي مشخص (معمولاً به‌ صورت دايم و لحظه‌اي) ارسال مي‌شوند.</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99790" y="2494189"/>
            <a:ext cx="5430118" cy="2482850"/>
          </a:xfrm>
          <a:prstGeom prst="rect">
            <a:avLst/>
          </a:prstGeom>
        </p:spPr>
      </p:pic>
      <p:sp>
        <p:nvSpPr>
          <p:cNvPr id="6" name="Down Arrow Callout 5"/>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آینده اینترنت</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255970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ppt_x"/>
                                          </p:val>
                                        </p:tav>
                                        <p:tav tm="100000">
                                          <p:val>
                                            <p:strVal val="#ppt_x"/>
                                          </p:val>
                                        </p:tav>
                                      </p:tavLst>
                                    </p:anim>
                                    <p:anim calcmode="lin" valueType="num">
                                      <p:cBhvr additive="base">
                                        <p:cTn id="3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76745" y="3071496"/>
            <a:ext cx="3969558" cy="876140"/>
            <a:chOff x="6150214" y="2248437"/>
            <a:chExt cx="1705403" cy="519939"/>
          </a:xfrm>
        </p:grpSpPr>
        <p:sp>
          <p:nvSpPr>
            <p:cNvPr id="8" name="Rounded Rectangle 7"/>
            <p:cNvSpPr/>
            <p:nvPr/>
          </p:nvSpPr>
          <p:spPr>
            <a:xfrm>
              <a:off x="6150214" y="2248437"/>
              <a:ext cx="1705403" cy="519939"/>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9" name="Rounded Rectangle 4"/>
            <p:cNvSpPr/>
            <p:nvPr/>
          </p:nvSpPr>
          <p:spPr>
            <a:xfrm>
              <a:off x="6175595" y="2273818"/>
              <a:ext cx="1654641" cy="46917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a:r>
                <a:rPr lang="fa-IR" dirty="0">
                  <a:solidFill>
                    <a:srgbClr val="000000"/>
                  </a:solidFill>
                  <a:cs typeface="B Lotus"/>
                </a:rPr>
                <a:t>ضريب نفوذ اينترنت </a:t>
              </a:r>
              <a:r>
                <a:rPr lang="en-US" dirty="0">
                  <a:solidFill>
                    <a:srgbClr val="000000"/>
                  </a:solidFill>
                  <a:cs typeface="B Lotus"/>
                </a:rPr>
                <a:t>ADSL </a:t>
              </a:r>
              <a:r>
                <a:rPr lang="fa-IR" dirty="0">
                  <a:solidFill>
                    <a:srgbClr val="000000"/>
                  </a:solidFill>
                  <a:cs typeface="B Lotus"/>
                </a:rPr>
                <a:t>در کشور </a:t>
              </a:r>
              <a:r>
                <a:rPr lang="fa-IR" dirty="0" smtClean="0">
                  <a:solidFill>
                    <a:srgbClr val="000000"/>
                  </a:solidFill>
                  <a:cs typeface="B Lotus"/>
                </a:rPr>
                <a:t>۲۲.۰۷درصد است. </a:t>
              </a:r>
              <a:endParaRPr lang="en-US" dirty="0"/>
            </a:p>
          </p:txBody>
        </p:sp>
      </p:grpSp>
      <p:grpSp>
        <p:nvGrpSpPr>
          <p:cNvPr id="16" name="Group 15"/>
          <p:cNvGrpSpPr/>
          <p:nvPr/>
        </p:nvGrpSpPr>
        <p:grpSpPr>
          <a:xfrm>
            <a:off x="4338726" y="4052448"/>
            <a:ext cx="3907577" cy="876140"/>
            <a:chOff x="6150214" y="2248437"/>
            <a:chExt cx="1705403" cy="519939"/>
          </a:xfrm>
        </p:grpSpPr>
        <p:sp>
          <p:nvSpPr>
            <p:cNvPr id="17" name="Rounded Rectangle 16"/>
            <p:cNvSpPr/>
            <p:nvPr/>
          </p:nvSpPr>
          <p:spPr>
            <a:xfrm>
              <a:off x="6150214" y="2248437"/>
              <a:ext cx="1705403" cy="519939"/>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18" name="Rounded Rectangle 4"/>
            <p:cNvSpPr/>
            <p:nvPr/>
          </p:nvSpPr>
          <p:spPr>
            <a:xfrm>
              <a:off x="6175595" y="2273818"/>
              <a:ext cx="1654641" cy="46917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a:r>
                <a:rPr lang="fa-IR" dirty="0">
                  <a:solidFill>
                    <a:srgbClr val="000000"/>
                  </a:solidFill>
                  <a:cs typeface="B Lotus"/>
                </a:rPr>
                <a:t>ضريب نفوذ اينترنت موبايل با توسعه </a:t>
              </a:r>
              <a:r>
                <a:rPr lang="en-US" dirty="0" smtClean="0">
                  <a:solidFill>
                    <a:srgbClr val="000000"/>
                  </a:solidFill>
                  <a:cs typeface="B Lotus"/>
                </a:rPr>
                <a:t>3G</a:t>
              </a:r>
              <a:r>
                <a:rPr lang="fa-IR" dirty="0" smtClean="0">
                  <a:solidFill>
                    <a:srgbClr val="000000"/>
                  </a:solidFill>
                  <a:cs typeface="B Lotus"/>
                </a:rPr>
                <a:t> در </a:t>
              </a:r>
              <a:r>
                <a:rPr lang="fa-IR" dirty="0">
                  <a:solidFill>
                    <a:srgbClr val="000000"/>
                  </a:solidFill>
                  <a:cs typeface="B Lotus"/>
                </a:rPr>
                <a:t>کشور </a:t>
              </a:r>
              <a:r>
                <a:rPr lang="fa-IR" dirty="0" smtClean="0">
                  <a:solidFill>
                    <a:srgbClr val="000000"/>
                  </a:solidFill>
                  <a:cs typeface="B Lotus"/>
                </a:rPr>
                <a:t>۳۸.۶۷درصد است.</a:t>
              </a:r>
              <a:endParaRPr lang="en-US" dirty="0"/>
            </a:p>
          </p:txBody>
        </p:sp>
      </p:grpSp>
      <p:grpSp>
        <p:nvGrpSpPr>
          <p:cNvPr id="22" name="Group 21"/>
          <p:cNvGrpSpPr/>
          <p:nvPr/>
        </p:nvGrpSpPr>
        <p:grpSpPr>
          <a:xfrm>
            <a:off x="4330440" y="5033400"/>
            <a:ext cx="3915862" cy="1352340"/>
            <a:chOff x="6150214" y="2248437"/>
            <a:chExt cx="1705403" cy="519939"/>
          </a:xfrm>
        </p:grpSpPr>
        <p:sp>
          <p:nvSpPr>
            <p:cNvPr id="23" name="Rounded Rectangle 22"/>
            <p:cNvSpPr/>
            <p:nvPr/>
          </p:nvSpPr>
          <p:spPr>
            <a:xfrm>
              <a:off x="6150214" y="2248437"/>
              <a:ext cx="1705403" cy="519939"/>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4" name="Rounded Rectangle 4"/>
            <p:cNvSpPr/>
            <p:nvPr/>
          </p:nvSpPr>
          <p:spPr>
            <a:xfrm>
              <a:off x="6175595" y="2273818"/>
              <a:ext cx="1654641" cy="46917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a:r>
                <a:rPr lang="fa-IR" dirty="0">
                  <a:solidFill>
                    <a:srgbClr val="000000"/>
                  </a:solidFill>
                  <a:cs typeface="B Lotus"/>
                </a:rPr>
                <a:t>سرعت دانلود پهناي باند به‌ صورت متوسط در جهان ۲۳ مگابيت بر ثانيه است که اين رقم براي ايران 5.6 مگابيت بر ثانيه است.</a:t>
              </a:r>
              <a:endParaRPr lang="en-US" dirty="0"/>
            </a:p>
          </p:txBody>
        </p:sp>
      </p:grpSp>
      <p:grpSp>
        <p:nvGrpSpPr>
          <p:cNvPr id="25" name="Group 24"/>
          <p:cNvGrpSpPr/>
          <p:nvPr/>
        </p:nvGrpSpPr>
        <p:grpSpPr>
          <a:xfrm>
            <a:off x="935184" y="1437119"/>
            <a:ext cx="7311118" cy="1527236"/>
            <a:chOff x="0" y="74020"/>
            <a:chExt cx="3143725" cy="3143725"/>
          </a:xfrm>
        </p:grpSpPr>
        <p:sp>
          <p:nvSpPr>
            <p:cNvPr id="26" name="Oval 25"/>
            <p:cNvSpPr/>
            <p:nvPr/>
          </p:nvSpPr>
          <p:spPr>
            <a:xfrm>
              <a:off x="0" y="74020"/>
              <a:ext cx="3143725" cy="3143725"/>
            </a:xfrm>
            <a:prstGeom prst="round2DiagRect">
              <a:avLst/>
            </a:prstGeom>
            <a:solidFill>
              <a:schemeClr val="bg1">
                <a:lumMod val="85000"/>
              </a:schemeClr>
            </a:solidFill>
            <a:ln/>
          </p:spPr>
          <p:style>
            <a:lnRef idx="3">
              <a:schemeClr val="lt1"/>
            </a:lnRef>
            <a:fillRef idx="1">
              <a:schemeClr val="accent6"/>
            </a:fillRef>
            <a:effectRef idx="1">
              <a:schemeClr val="accent6"/>
            </a:effectRef>
            <a:fontRef idx="minor">
              <a:schemeClr val="lt1"/>
            </a:fontRef>
          </p:style>
        </p:sp>
        <p:sp>
          <p:nvSpPr>
            <p:cNvPr id="28" name="Oval 4"/>
            <p:cNvSpPr/>
            <p:nvPr/>
          </p:nvSpPr>
          <p:spPr>
            <a:xfrm>
              <a:off x="63832" y="221134"/>
              <a:ext cx="3055718" cy="2857775"/>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lvl="0" algn="ctr" rtl="1"/>
              <a:r>
                <a:rPr lang="fa-IR" dirty="0">
                  <a:solidFill>
                    <a:srgbClr val="000000"/>
                  </a:solidFill>
                  <a:cs typeface="B Lotus"/>
                </a:rPr>
                <a:t>ايران در سال ۱۹۹۳ ميلادي (1372 شمسي) به اينترنت متصل شد. </a:t>
              </a:r>
              <a:r>
                <a:rPr lang="fa-IR" dirty="0" smtClean="0">
                  <a:solidFill>
                    <a:srgbClr val="000000"/>
                  </a:solidFill>
                  <a:cs typeface="B Lotus"/>
                </a:rPr>
                <a:t>براساس </a:t>
              </a:r>
              <a:r>
                <a:rPr lang="fa-IR" dirty="0">
                  <a:solidFill>
                    <a:srgbClr val="000000"/>
                  </a:solidFill>
                  <a:cs typeface="B Lotus"/>
                </a:rPr>
                <a:t>آخرين آمار اعلام‌شده </a:t>
              </a:r>
              <a:r>
                <a:rPr lang="fa-IR" dirty="0" smtClean="0">
                  <a:solidFill>
                    <a:srgbClr val="000000"/>
                  </a:solidFill>
                  <a:cs typeface="B Lotus"/>
                </a:rPr>
                <a:t>ضريب </a:t>
              </a:r>
              <a:r>
                <a:rPr lang="fa-IR" dirty="0">
                  <a:solidFill>
                    <a:srgbClr val="000000"/>
                  </a:solidFill>
                  <a:cs typeface="B Lotus"/>
                </a:rPr>
                <a:t>نفوذ اينترنت در کشور در سه ماه نخست ۱۳۹3 عدد ۸۲.۱۲درصد </a:t>
              </a:r>
              <a:r>
                <a:rPr lang="fa-IR" dirty="0" smtClean="0">
                  <a:solidFill>
                    <a:srgbClr val="000000"/>
                  </a:solidFill>
                  <a:cs typeface="B Lotus"/>
                </a:rPr>
                <a:t>است. </a:t>
              </a:r>
              <a:r>
                <a:rPr lang="fa-IR" dirty="0">
                  <a:solidFill>
                    <a:srgbClr val="000000"/>
                  </a:solidFill>
                  <a:cs typeface="B Lotus"/>
                </a:rPr>
                <a:t>در اين محاسبه تعداد کاربران اينترنت در سه ماه نخست آن سال ۶۱ميليون و ۷۰۹هزار و ۹۲۹نفر </a:t>
              </a:r>
              <a:r>
                <a:rPr lang="fa-IR" dirty="0" smtClean="0">
                  <a:solidFill>
                    <a:srgbClr val="000000"/>
                  </a:solidFill>
                  <a:cs typeface="B Lotus"/>
                </a:rPr>
                <a:t>اعلام </a:t>
              </a:r>
              <a:r>
                <a:rPr lang="fa-IR" dirty="0">
                  <a:solidFill>
                    <a:srgbClr val="000000"/>
                  </a:solidFill>
                  <a:cs typeface="B Lotus"/>
                </a:rPr>
                <a:t>شده است.</a:t>
              </a:r>
              <a:endParaRPr lang="en-US" dirty="0">
                <a:solidFill>
                  <a:prstClr val="white"/>
                </a:solidFill>
              </a:endParaRPr>
            </a:p>
          </p:txBody>
        </p:sp>
      </p:grpSp>
      <p:grpSp>
        <p:nvGrpSpPr>
          <p:cNvPr id="30" name="Group 29"/>
          <p:cNvGrpSpPr/>
          <p:nvPr/>
        </p:nvGrpSpPr>
        <p:grpSpPr>
          <a:xfrm>
            <a:off x="935184" y="4725243"/>
            <a:ext cx="3146172" cy="1660497"/>
            <a:chOff x="6150214" y="2248437"/>
            <a:chExt cx="1705403" cy="519939"/>
          </a:xfrm>
        </p:grpSpPr>
        <p:sp>
          <p:nvSpPr>
            <p:cNvPr id="31" name="Rounded Rectangle 30"/>
            <p:cNvSpPr/>
            <p:nvPr/>
          </p:nvSpPr>
          <p:spPr>
            <a:xfrm>
              <a:off x="6150214" y="2248437"/>
              <a:ext cx="1705403" cy="519939"/>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2" name="Rounded Rectangle 4"/>
            <p:cNvSpPr/>
            <p:nvPr/>
          </p:nvSpPr>
          <p:spPr>
            <a:xfrm>
              <a:off x="6175595" y="2273818"/>
              <a:ext cx="1654641" cy="46917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a:r>
                <a:rPr lang="fa-IR" dirty="0">
                  <a:solidFill>
                    <a:srgbClr val="000000"/>
                  </a:solidFill>
                  <a:cs typeface="B Lotus"/>
                </a:rPr>
                <a:t>براساس اعلام مرکز پژوهش‌هاي مجلس شوراي اسلامي، هزينه اينترنت در ايران دو برابر افغانستان و </a:t>
              </a:r>
              <a:r>
                <a:rPr lang="fa-IR" dirty="0" smtClean="0">
                  <a:solidFill>
                    <a:srgbClr val="000000"/>
                  </a:solidFill>
                  <a:cs typeface="B Lotus"/>
                </a:rPr>
                <a:t>3500 برابر </a:t>
              </a:r>
              <a:r>
                <a:rPr lang="fa-IR" dirty="0">
                  <a:solidFill>
                    <a:srgbClr val="000000"/>
                  </a:solidFill>
                  <a:cs typeface="B Lotus"/>
                </a:rPr>
                <a:t>ژاپن است.</a:t>
              </a:r>
              <a:endParaRPr lang="en-US" dirty="0"/>
            </a:p>
          </p:txBody>
        </p:sp>
      </p:grpSp>
      <p:grpSp>
        <p:nvGrpSpPr>
          <p:cNvPr id="39" name="Group 38"/>
          <p:cNvGrpSpPr/>
          <p:nvPr/>
        </p:nvGrpSpPr>
        <p:grpSpPr>
          <a:xfrm>
            <a:off x="982007" y="3069167"/>
            <a:ext cx="3156249" cy="1575019"/>
            <a:chOff x="6150214" y="2248437"/>
            <a:chExt cx="1705403" cy="519939"/>
          </a:xfrm>
        </p:grpSpPr>
        <p:sp>
          <p:nvSpPr>
            <p:cNvPr id="40" name="Rounded Rectangle 39"/>
            <p:cNvSpPr/>
            <p:nvPr/>
          </p:nvSpPr>
          <p:spPr>
            <a:xfrm>
              <a:off x="6150214" y="2248437"/>
              <a:ext cx="1705403" cy="519939"/>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41" name="Rounded Rectangle 4"/>
            <p:cNvSpPr/>
            <p:nvPr/>
          </p:nvSpPr>
          <p:spPr>
            <a:xfrm>
              <a:off x="6175595" y="2273818"/>
              <a:ext cx="1654641" cy="46917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a:r>
                <a:rPr lang="fa-IR" dirty="0">
                  <a:solidFill>
                    <a:srgbClr val="000000"/>
                  </a:solidFill>
                  <a:cs typeface="B Lotus"/>
                </a:rPr>
                <a:t>۵۳درصد مردم ايران حداقل عضو يک شبکه اجتماعي هستند، اين در حالي است که در رده سني جوانان ۱۸ تا ۲۹ سال اين رقم ۷۲درصد </a:t>
              </a:r>
              <a:r>
                <a:rPr lang="fa-IR" dirty="0" smtClean="0">
                  <a:solidFill>
                    <a:srgbClr val="000000"/>
                  </a:solidFill>
                  <a:cs typeface="B Lotus"/>
                </a:rPr>
                <a:t>است.</a:t>
              </a:r>
              <a:endParaRPr lang="en-US" dirty="0"/>
            </a:p>
          </p:txBody>
        </p:sp>
      </p:grpSp>
      <p:sp>
        <p:nvSpPr>
          <p:cNvPr id="35" name="Down Arrow Callout 34"/>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اینترنت در ایران</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229105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80">
                                          <p:stCondLst>
                                            <p:cond delay="0"/>
                                          </p:stCondLst>
                                        </p:cTn>
                                        <p:tgtEl>
                                          <p:spTgt spid="16"/>
                                        </p:tgtEl>
                                      </p:cBhvr>
                                    </p:animEffect>
                                    <p:anim calcmode="lin" valueType="num">
                                      <p:cBhvr>
                                        <p:cTn id="5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6" dur="26">
                                          <p:stCondLst>
                                            <p:cond delay="650"/>
                                          </p:stCondLst>
                                        </p:cTn>
                                        <p:tgtEl>
                                          <p:spTgt spid="16"/>
                                        </p:tgtEl>
                                      </p:cBhvr>
                                      <p:to x="100000" y="60000"/>
                                    </p:animScale>
                                    <p:animScale>
                                      <p:cBhvr>
                                        <p:cTn id="57" dur="166" decel="50000">
                                          <p:stCondLst>
                                            <p:cond delay="676"/>
                                          </p:stCondLst>
                                        </p:cTn>
                                        <p:tgtEl>
                                          <p:spTgt spid="16"/>
                                        </p:tgtEl>
                                      </p:cBhvr>
                                      <p:to x="100000" y="100000"/>
                                    </p:animScale>
                                    <p:animScale>
                                      <p:cBhvr>
                                        <p:cTn id="58" dur="26">
                                          <p:stCondLst>
                                            <p:cond delay="1312"/>
                                          </p:stCondLst>
                                        </p:cTn>
                                        <p:tgtEl>
                                          <p:spTgt spid="16"/>
                                        </p:tgtEl>
                                      </p:cBhvr>
                                      <p:to x="100000" y="80000"/>
                                    </p:animScale>
                                    <p:animScale>
                                      <p:cBhvr>
                                        <p:cTn id="59" dur="166" decel="50000">
                                          <p:stCondLst>
                                            <p:cond delay="1338"/>
                                          </p:stCondLst>
                                        </p:cTn>
                                        <p:tgtEl>
                                          <p:spTgt spid="16"/>
                                        </p:tgtEl>
                                      </p:cBhvr>
                                      <p:to x="100000" y="100000"/>
                                    </p:animScale>
                                    <p:animScale>
                                      <p:cBhvr>
                                        <p:cTn id="60" dur="26">
                                          <p:stCondLst>
                                            <p:cond delay="1642"/>
                                          </p:stCondLst>
                                        </p:cTn>
                                        <p:tgtEl>
                                          <p:spTgt spid="16"/>
                                        </p:tgtEl>
                                      </p:cBhvr>
                                      <p:to x="100000" y="90000"/>
                                    </p:animScale>
                                    <p:animScale>
                                      <p:cBhvr>
                                        <p:cTn id="61" dur="166" decel="50000">
                                          <p:stCondLst>
                                            <p:cond delay="1668"/>
                                          </p:stCondLst>
                                        </p:cTn>
                                        <p:tgtEl>
                                          <p:spTgt spid="16"/>
                                        </p:tgtEl>
                                      </p:cBhvr>
                                      <p:to x="100000" y="100000"/>
                                    </p:animScale>
                                    <p:animScale>
                                      <p:cBhvr>
                                        <p:cTn id="62" dur="26">
                                          <p:stCondLst>
                                            <p:cond delay="1808"/>
                                          </p:stCondLst>
                                        </p:cTn>
                                        <p:tgtEl>
                                          <p:spTgt spid="16"/>
                                        </p:tgtEl>
                                      </p:cBhvr>
                                      <p:to x="100000" y="95000"/>
                                    </p:animScale>
                                    <p:animScale>
                                      <p:cBhvr>
                                        <p:cTn id="63" dur="166" decel="50000">
                                          <p:stCondLst>
                                            <p:cond delay="1834"/>
                                          </p:stCondLst>
                                        </p:cTn>
                                        <p:tgtEl>
                                          <p:spTgt spid="1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down)">
                                      <p:cBhvr>
                                        <p:cTn id="86" dur="580">
                                          <p:stCondLst>
                                            <p:cond delay="0"/>
                                          </p:stCondLst>
                                        </p:cTn>
                                        <p:tgtEl>
                                          <p:spTgt spid="39"/>
                                        </p:tgtEl>
                                      </p:cBhvr>
                                    </p:animEffect>
                                    <p:anim calcmode="lin" valueType="num">
                                      <p:cBhvr>
                                        <p:cTn id="87"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92" dur="26">
                                          <p:stCondLst>
                                            <p:cond delay="650"/>
                                          </p:stCondLst>
                                        </p:cTn>
                                        <p:tgtEl>
                                          <p:spTgt spid="39"/>
                                        </p:tgtEl>
                                      </p:cBhvr>
                                      <p:to x="100000" y="60000"/>
                                    </p:animScale>
                                    <p:animScale>
                                      <p:cBhvr>
                                        <p:cTn id="93" dur="166" decel="50000">
                                          <p:stCondLst>
                                            <p:cond delay="676"/>
                                          </p:stCondLst>
                                        </p:cTn>
                                        <p:tgtEl>
                                          <p:spTgt spid="39"/>
                                        </p:tgtEl>
                                      </p:cBhvr>
                                      <p:to x="100000" y="100000"/>
                                    </p:animScale>
                                    <p:animScale>
                                      <p:cBhvr>
                                        <p:cTn id="94" dur="26">
                                          <p:stCondLst>
                                            <p:cond delay="1312"/>
                                          </p:stCondLst>
                                        </p:cTn>
                                        <p:tgtEl>
                                          <p:spTgt spid="39"/>
                                        </p:tgtEl>
                                      </p:cBhvr>
                                      <p:to x="100000" y="80000"/>
                                    </p:animScale>
                                    <p:animScale>
                                      <p:cBhvr>
                                        <p:cTn id="95" dur="166" decel="50000">
                                          <p:stCondLst>
                                            <p:cond delay="1338"/>
                                          </p:stCondLst>
                                        </p:cTn>
                                        <p:tgtEl>
                                          <p:spTgt spid="39"/>
                                        </p:tgtEl>
                                      </p:cBhvr>
                                      <p:to x="100000" y="100000"/>
                                    </p:animScale>
                                    <p:animScale>
                                      <p:cBhvr>
                                        <p:cTn id="96" dur="26">
                                          <p:stCondLst>
                                            <p:cond delay="1642"/>
                                          </p:stCondLst>
                                        </p:cTn>
                                        <p:tgtEl>
                                          <p:spTgt spid="39"/>
                                        </p:tgtEl>
                                      </p:cBhvr>
                                      <p:to x="100000" y="90000"/>
                                    </p:animScale>
                                    <p:animScale>
                                      <p:cBhvr>
                                        <p:cTn id="97" dur="166" decel="50000">
                                          <p:stCondLst>
                                            <p:cond delay="1668"/>
                                          </p:stCondLst>
                                        </p:cTn>
                                        <p:tgtEl>
                                          <p:spTgt spid="39"/>
                                        </p:tgtEl>
                                      </p:cBhvr>
                                      <p:to x="100000" y="100000"/>
                                    </p:animScale>
                                    <p:animScale>
                                      <p:cBhvr>
                                        <p:cTn id="98" dur="26">
                                          <p:stCondLst>
                                            <p:cond delay="1808"/>
                                          </p:stCondLst>
                                        </p:cTn>
                                        <p:tgtEl>
                                          <p:spTgt spid="39"/>
                                        </p:tgtEl>
                                      </p:cBhvr>
                                      <p:to x="100000" y="95000"/>
                                    </p:animScale>
                                    <p:animScale>
                                      <p:cBhvr>
                                        <p:cTn id="99" dur="166" decel="50000">
                                          <p:stCondLst>
                                            <p:cond delay="1834"/>
                                          </p:stCondLst>
                                        </p:cTn>
                                        <p:tgtEl>
                                          <p:spTgt spid="39"/>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down)">
                                      <p:cBhvr>
                                        <p:cTn id="104" dur="580">
                                          <p:stCondLst>
                                            <p:cond delay="0"/>
                                          </p:stCondLst>
                                        </p:cTn>
                                        <p:tgtEl>
                                          <p:spTgt spid="30"/>
                                        </p:tgtEl>
                                      </p:cBhvr>
                                    </p:animEffect>
                                    <p:anim calcmode="lin" valueType="num">
                                      <p:cBhvr>
                                        <p:cTn id="10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0" dur="26">
                                          <p:stCondLst>
                                            <p:cond delay="650"/>
                                          </p:stCondLst>
                                        </p:cTn>
                                        <p:tgtEl>
                                          <p:spTgt spid="30"/>
                                        </p:tgtEl>
                                      </p:cBhvr>
                                      <p:to x="100000" y="60000"/>
                                    </p:animScale>
                                    <p:animScale>
                                      <p:cBhvr>
                                        <p:cTn id="111" dur="166" decel="50000">
                                          <p:stCondLst>
                                            <p:cond delay="676"/>
                                          </p:stCondLst>
                                        </p:cTn>
                                        <p:tgtEl>
                                          <p:spTgt spid="30"/>
                                        </p:tgtEl>
                                      </p:cBhvr>
                                      <p:to x="100000" y="100000"/>
                                    </p:animScale>
                                    <p:animScale>
                                      <p:cBhvr>
                                        <p:cTn id="112" dur="26">
                                          <p:stCondLst>
                                            <p:cond delay="1312"/>
                                          </p:stCondLst>
                                        </p:cTn>
                                        <p:tgtEl>
                                          <p:spTgt spid="30"/>
                                        </p:tgtEl>
                                      </p:cBhvr>
                                      <p:to x="100000" y="80000"/>
                                    </p:animScale>
                                    <p:animScale>
                                      <p:cBhvr>
                                        <p:cTn id="113" dur="166" decel="50000">
                                          <p:stCondLst>
                                            <p:cond delay="1338"/>
                                          </p:stCondLst>
                                        </p:cTn>
                                        <p:tgtEl>
                                          <p:spTgt spid="30"/>
                                        </p:tgtEl>
                                      </p:cBhvr>
                                      <p:to x="100000" y="100000"/>
                                    </p:animScale>
                                    <p:animScale>
                                      <p:cBhvr>
                                        <p:cTn id="114" dur="26">
                                          <p:stCondLst>
                                            <p:cond delay="1642"/>
                                          </p:stCondLst>
                                        </p:cTn>
                                        <p:tgtEl>
                                          <p:spTgt spid="30"/>
                                        </p:tgtEl>
                                      </p:cBhvr>
                                      <p:to x="100000" y="90000"/>
                                    </p:animScale>
                                    <p:animScale>
                                      <p:cBhvr>
                                        <p:cTn id="115" dur="166" decel="50000">
                                          <p:stCondLst>
                                            <p:cond delay="1668"/>
                                          </p:stCondLst>
                                        </p:cTn>
                                        <p:tgtEl>
                                          <p:spTgt spid="30"/>
                                        </p:tgtEl>
                                      </p:cBhvr>
                                      <p:to x="100000" y="100000"/>
                                    </p:animScale>
                                    <p:animScale>
                                      <p:cBhvr>
                                        <p:cTn id="116" dur="26">
                                          <p:stCondLst>
                                            <p:cond delay="1808"/>
                                          </p:stCondLst>
                                        </p:cTn>
                                        <p:tgtEl>
                                          <p:spTgt spid="30"/>
                                        </p:tgtEl>
                                      </p:cBhvr>
                                      <p:to x="100000" y="95000"/>
                                    </p:animScale>
                                    <p:animScale>
                                      <p:cBhvr>
                                        <p:cTn id="117"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p:nvPr/>
        </p:nvPicPr>
        <p:blipFill>
          <a:blip r:embed="rId3" cstate="print">
            <a:extLst>
              <a:ext uri="{28A0092B-C50C-407E-A947-70E740481C1C}">
                <a14:useLocalDpi xmlns:a14="http://schemas.microsoft.com/office/drawing/2010/main" val="0"/>
              </a:ext>
            </a:extLst>
          </a:blip>
          <a:stretch>
            <a:fillRect/>
          </a:stretch>
        </p:blipFill>
        <p:spPr>
          <a:xfrm>
            <a:off x="2628900" y="2149700"/>
            <a:ext cx="3886200" cy="2476475"/>
          </a:xfrm>
          <a:prstGeom prst="rect">
            <a:avLst/>
          </a:prstGeom>
        </p:spPr>
      </p:pic>
      <p:grpSp>
        <p:nvGrpSpPr>
          <p:cNvPr id="36" name="Group 35"/>
          <p:cNvGrpSpPr/>
          <p:nvPr/>
        </p:nvGrpSpPr>
        <p:grpSpPr>
          <a:xfrm>
            <a:off x="155589" y="1605868"/>
            <a:ext cx="8839184" cy="424015"/>
            <a:chOff x="6150214" y="2248437"/>
            <a:chExt cx="1705403" cy="562799"/>
          </a:xfrm>
        </p:grpSpPr>
        <p:sp>
          <p:nvSpPr>
            <p:cNvPr id="37" name="Rounded Rectangle 36"/>
            <p:cNvSpPr/>
            <p:nvPr/>
          </p:nvSpPr>
          <p:spPr>
            <a:xfrm>
              <a:off x="6150214" y="2248437"/>
              <a:ext cx="1705403" cy="519939"/>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8" name="Rounded Rectangle 4"/>
            <p:cNvSpPr/>
            <p:nvPr/>
          </p:nvSpPr>
          <p:spPr>
            <a:xfrm>
              <a:off x="6167670" y="2342058"/>
              <a:ext cx="1654641" cy="469178"/>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rtl="1"/>
              <a:r>
                <a:rPr lang="fa-IR" sz="1600" b="1" dirty="0">
                  <a:solidFill>
                    <a:srgbClr val="000000"/>
                  </a:solidFill>
                  <a:cs typeface="B Lotus"/>
                </a:rPr>
                <a:t>نمودار رشد کاربران اينترنت ايران، از سال ۲۰۰۰ تا </a:t>
              </a:r>
              <a:r>
                <a:rPr lang="fa-IR" sz="1600" b="1" dirty="0" smtClean="0">
                  <a:solidFill>
                    <a:srgbClr val="000000"/>
                  </a:solidFill>
                  <a:cs typeface="B Lotus"/>
                </a:rPr>
                <a:t>۲۰۱۱ تعداد </a:t>
              </a:r>
              <a:r>
                <a:rPr lang="fa-IR" sz="1600" b="1" dirty="0">
                  <a:solidFill>
                    <a:srgbClr val="000000"/>
                  </a:solidFill>
                  <a:cs typeface="B Lotus"/>
                </a:rPr>
                <a:t>کاربران اينترنت به‌ازاي هر ۱۰۰ نفر جمعيت ايران را نشان مي‌دهد. </a:t>
              </a:r>
              <a:endParaRPr lang="en-US" sz="1600" b="1" dirty="0"/>
            </a:p>
          </p:txBody>
        </p:sp>
      </p:grpSp>
      <p:graphicFrame>
        <p:nvGraphicFramePr>
          <p:cNvPr id="2" name="Table 1"/>
          <p:cNvGraphicFramePr>
            <a:graphicFrameLocks noGrp="1"/>
          </p:cNvGraphicFramePr>
          <p:nvPr>
            <p:extLst>
              <p:ext uri="{D42A27DB-BD31-4B8C-83A1-F6EECF244321}">
                <p14:modId xmlns:p14="http://schemas.microsoft.com/office/powerpoint/2010/main" val="3148058776"/>
              </p:ext>
            </p:extLst>
          </p:nvPr>
        </p:nvGraphicFramePr>
        <p:xfrm>
          <a:off x="2712453" y="4651575"/>
          <a:ext cx="3829780" cy="1874005"/>
        </p:xfrm>
        <a:graphic>
          <a:graphicData uri="http://schemas.openxmlformats.org/drawingml/2006/table">
            <a:tbl>
              <a:tblPr rtl="1" firstRow="1" firstCol="1" bandRow="1">
                <a:tableStyleId>{5C22544A-7EE6-4342-B048-85BDC9FD1C3A}</a:tableStyleId>
              </a:tblPr>
              <a:tblGrid>
                <a:gridCol w="2154847">
                  <a:extLst>
                    <a:ext uri="{9D8B030D-6E8A-4147-A177-3AD203B41FA5}">
                      <a16:colId xmlns:a16="http://schemas.microsoft.com/office/drawing/2014/main" val="20000"/>
                    </a:ext>
                  </a:extLst>
                </a:gridCol>
                <a:gridCol w="1674933">
                  <a:extLst>
                    <a:ext uri="{9D8B030D-6E8A-4147-A177-3AD203B41FA5}">
                      <a16:colId xmlns:a16="http://schemas.microsoft.com/office/drawing/2014/main" val="20001"/>
                    </a:ext>
                  </a:extLst>
                </a:gridCol>
              </a:tblGrid>
              <a:tr h="535430">
                <a:tc>
                  <a:txBody>
                    <a:bodyPr/>
                    <a:lstStyle/>
                    <a:p>
                      <a:pPr algn="ctr" rtl="1">
                        <a:lnSpc>
                          <a:spcPct val="115000"/>
                        </a:lnSpc>
                      </a:pPr>
                      <a:r>
                        <a:rPr lang="fa-IR" sz="1500" dirty="0">
                          <a:effectLst/>
                          <a:cs typeface="B Lotus" panose="00000400000000000000" pitchFamily="2" charset="-78"/>
                        </a:rPr>
                        <a:t>عنوان بر حسب سواد</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tc>
                  <a:txBody>
                    <a:bodyPr/>
                    <a:lstStyle/>
                    <a:p>
                      <a:pPr algn="ctr" rtl="1">
                        <a:lnSpc>
                          <a:spcPct val="115000"/>
                        </a:lnSpc>
                      </a:pPr>
                      <a:r>
                        <a:rPr lang="fa-IR" sz="1500">
                          <a:effectLst/>
                          <a:cs typeface="B Lotus" panose="00000400000000000000" pitchFamily="2" charset="-78"/>
                        </a:rPr>
                        <a:t>درصد از جمعيت کاربران</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extLst>
                  <a:ext uri="{0D108BD9-81ED-4DB2-BD59-A6C34878D82A}">
                    <a16:rowId xmlns:a16="http://schemas.microsoft.com/office/drawing/2014/main" val="10000"/>
                  </a:ext>
                </a:extLst>
              </a:tr>
              <a:tr h="267715">
                <a:tc>
                  <a:txBody>
                    <a:bodyPr/>
                    <a:lstStyle/>
                    <a:p>
                      <a:pPr algn="ctr" rtl="1">
                        <a:lnSpc>
                          <a:spcPct val="115000"/>
                        </a:lnSpc>
                      </a:pPr>
                      <a:r>
                        <a:rPr lang="fa-IR" sz="1500" dirty="0">
                          <a:effectLst/>
                          <a:cs typeface="B Lotus" panose="00000400000000000000" pitchFamily="2" charset="-78"/>
                        </a:rPr>
                        <a:t>ابتدايي و راهنمايي</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tc>
                  <a:txBody>
                    <a:bodyPr/>
                    <a:lstStyle/>
                    <a:p>
                      <a:pPr algn="ctr" rtl="1">
                        <a:lnSpc>
                          <a:spcPct val="115000"/>
                        </a:lnSpc>
                      </a:pPr>
                      <a:r>
                        <a:rPr lang="fa-IR" sz="1500">
                          <a:effectLst/>
                          <a:cs typeface="B Lotus" panose="00000400000000000000" pitchFamily="2" charset="-78"/>
                        </a:rPr>
                        <a:t>13</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extLst>
                  <a:ext uri="{0D108BD9-81ED-4DB2-BD59-A6C34878D82A}">
                    <a16:rowId xmlns:a16="http://schemas.microsoft.com/office/drawing/2014/main" val="10001"/>
                  </a:ext>
                </a:extLst>
              </a:tr>
              <a:tr h="267715">
                <a:tc>
                  <a:txBody>
                    <a:bodyPr/>
                    <a:lstStyle/>
                    <a:p>
                      <a:pPr algn="ctr" rtl="1">
                        <a:lnSpc>
                          <a:spcPct val="115000"/>
                        </a:lnSpc>
                      </a:pPr>
                      <a:r>
                        <a:rPr lang="fa-IR" sz="1500">
                          <a:effectLst/>
                          <a:cs typeface="B Lotus" panose="00000400000000000000" pitchFamily="2" charset="-78"/>
                        </a:rPr>
                        <a:t>تحصيلات متوسطه</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tc>
                  <a:txBody>
                    <a:bodyPr/>
                    <a:lstStyle/>
                    <a:p>
                      <a:pPr algn="ctr" rtl="1">
                        <a:lnSpc>
                          <a:spcPct val="115000"/>
                        </a:lnSpc>
                      </a:pPr>
                      <a:r>
                        <a:rPr lang="fa-IR" sz="1500">
                          <a:effectLst/>
                          <a:cs typeface="B Lotus" panose="00000400000000000000" pitchFamily="2" charset="-78"/>
                        </a:rPr>
                        <a:t>35</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extLst>
                  <a:ext uri="{0D108BD9-81ED-4DB2-BD59-A6C34878D82A}">
                    <a16:rowId xmlns:a16="http://schemas.microsoft.com/office/drawing/2014/main" val="10002"/>
                  </a:ext>
                </a:extLst>
              </a:tr>
              <a:tr h="267715">
                <a:tc>
                  <a:txBody>
                    <a:bodyPr/>
                    <a:lstStyle/>
                    <a:p>
                      <a:pPr algn="ctr" rtl="1">
                        <a:lnSpc>
                          <a:spcPct val="115000"/>
                        </a:lnSpc>
                      </a:pPr>
                      <a:r>
                        <a:rPr lang="fa-IR" sz="1500">
                          <a:effectLst/>
                          <a:cs typeface="B Lotus" panose="00000400000000000000" pitchFamily="2" charset="-78"/>
                        </a:rPr>
                        <a:t>تحصيلات عالي</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tc>
                  <a:txBody>
                    <a:bodyPr/>
                    <a:lstStyle/>
                    <a:p>
                      <a:pPr algn="ctr" rtl="1">
                        <a:lnSpc>
                          <a:spcPct val="115000"/>
                        </a:lnSpc>
                      </a:pPr>
                      <a:r>
                        <a:rPr lang="fa-IR" sz="1500">
                          <a:effectLst/>
                          <a:cs typeface="B Lotus" panose="00000400000000000000" pitchFamily="2" charset="-78"/>
                        </a:rPr>
                        <a:t>52</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extLst>
                  <a:ext uri="{0D108BD9-81ED-4DB2-BD59-A6C34878D82A}">
                    <a16:rowId xmlns:a16="http://schemas.microsoft.com/office/drawing/2014/main" val="10003"/>
                  </a:ext>
                </a:extLst>
              </a:tr>
              <a:tr h="267715">
                <a:tc>
                  <a:txBody>
                    <a:bodyPr/>
                    <a:lstStyle/>
                    <a:p>
                      <a:pPr algn="ctr" rtl="1">
                        <a:lnSpc>
                          <a:spcPct val="115000"/>
                        </a:lnSpc>
                      </a:pPr>
                      <a:r>
                        <a:rPr lang="fa-IR" sz="1500" dirty="0">
                          <a:effectLst/>
                          <a:cs typeface="B Lotus" panose="00000400000000000000" pitchFamily="2" charset="-78"/>
                        </a:rPr>
                        <a:t>سوادآموز</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tc>
                  <a:txBody>
                    <a:bodyPr/>
                    <a:lstStyle/>
                    <a:p>
                      <a:pPr algn="ctr" rtl="1">
                        <a:lnSpc>
                          <a:spcPct val="115000"/>
                        </a:lnSpc>
                      </a:pPr>
                      <a:r>
                        <a:rPr lang="fa-IR" sz="1500">
                          <a:effectLst/>
                          <a:cs typeface="B Lotus" panose="00000400000000000000" pitchFamily="2" charset="-78"/>
                        </a:rPr>
                        <a:t>3</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extLst>
                  <a:ext uri="{0D108BD9-81ED-4DB2-BD59-A6C34878D82A}">
                    <a16:rowId xmlns:a16="http://schemas.microsoft.com/office/drawing/2014/main" val="10004"/>
                  </a:ext>
                </a:extLst>
              </a:tr>
              <a:tr h="267715">
                <a:tc>
                  <a:txBody>
                    <a:bodyPr/>
                    <a:lstStyle/>
                    <a:p>
                      <a:pPr algn="ctr" rtl="1">
                        <a:lnSpc>
                          <a:spcPct val="115000"/>
                        </a:lnSpc>
                      </a:pPr>
                      <a:r>
                        <a:rPr lang="fa-IR" sz="1500">
                          <a:effectLst/>
                          <a:cs typeface="B Lotus" panose="00000400000000000000" pitchFamily="2" charset="-78"/>
                        </a:rPr>
                        <a:t>بي‌سواد</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tc>
                  <a:txBody>
                    <a:bodyPr/>
                    <a:lstStyle/>
                    <a:p>
                      <a:pPr algn="ctr" rtl="1">
                        <a:lnSpc>
                          <a:spcPct val="115000"/>
                        </a:lnSpc>
                      </a:pPr>
                      <a:r>
                        <a:rPr lang="fa-IR" sz="1500" dirty="0">
                          <a:effectLst/>
                          <a:cs typeface="B Lotus" panose="00000400000000000000" pitchFamily="2" charset="-78"/>
                        </a:rPr>
                        <a:t>4</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85813" marR="85813" marT="0" marB="0" anchor="ctr"/>
                </a:tc>
                <a:extLst>
                  <a:ext uri="{0D108BD9-81ED-4DB2-BD59-A6C34878D82A}">
                    <a16:rowId xmlns:a16="http://schemas.microsoft.com/office/drawing/2014/main" val="10005"/>
                  </a:ext>
                </a:extLst>
              </a:tr>
            </a:tbl>
          </a:graphicData>
        </a:graphic>
      </p:graphicFrame>
      <p:sp>
        <p:nvSpPr>
          <p:cNvPr id="35" name="Down Arrow Callout 34"/>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اینترنت در ایران</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403039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80">
                                          <p:stCondLst>
                                            <p:cond delay="0"/>
                                          </p:stCondLst>
                                        </p:cTn>
                                        <p:tgtEl>
                                          <p:spTgt spid="36"/>
                                        </p:tgtEl>
                                      </p:cBhvr>
                                    </p:animEffect>
                                    <p:anim calcmode="lin" valueType="num">
                                      <p:cBhvr>
                                        <p:cTn id="3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8" dur="26">
                                          <p:stCondLst>
                                            <p:cond delay="650"/>
                                          </p:stCondLst>
                                        </p:cTn>
                                        <p:tgtEl>
                                          <p:spTgt spid="36"/>
                                        </p:tgtEl>
                                      </p:cBhvr>
                                      <p:to x="100000" y="60000"/>
                                    </p:animScale>
                                    <p:animScale>
                                      <p:cBhvr>
                                        <p:cTn id="39" dur="166" decel="50000">
                                          <p:stCondLst>
                                            <p:cond delay="676"/>
                                          </p:stCondLst>
                                        </p:cTn>
                                        <p:tgtEl>
                                          <p:spTgt spid="36"/>
                                        </p:tgtEl>
                                      </p:cBhvr>
                                      <p:to x="100000" y="100000"/>
                                    </p:animScale>
                                    <p:animScale>
                                      <p:cBhvr>
                                        <p:cTn id="40" dur="26">
                                          <p:stCondLst>
                                            <p:cond delay="1312"/>
                                          </p:stCondLst>
                                        </p:cTn>
                                        <p:tgtEl>
                                          <p:spTgt spid="36"/>
                                        </p:tgtEl>
                                      </p:cBhvr>
                                      <p:to x="100000" y="80000"/>
                                    </p:animScale>
                                    <p:animScale>
                                      <p:cBhvr>
                                        <p:cTn id="41" dur="166" decel="50000">
                                          <p:stCondLst>
                                            <p:cond delay="1338"/>
                                          </p:stCondLst>
                                        </p:cTn>
                                        <p:tgtEl>
                                          <p:spTgt spid="36"/>
                                        </p:tgtEl>
                                      </p:cBhvr>
                                      <p:to x="100000" y="100000"/>
                                    </p:animScale>
                                    <p:animScale>
                                      <p:cBhvr>
                                        <p:cTn id="42" dur="26">
                                          <p:stCondLst>
                                            <p:cond delay="1642"/>
                                          </p:stCondLst>
                                        </p:cTn>
                                        <p:tgtEl>
                                          <p:spTgt spid="36"/>
                                        </p:tgtEl>
                                      </p:cBhvr>
                                      <p:to x="100000" y="90000"/>
                                    </p:animScale>
                                    <p:animScale>
                                      <p:cBhvr>
                                        <p:cTn id="43" dur="166" decel="50000">
                                          <p:stCondLst>
                                            <p:cond delay="1668"/>
                                          </p:stCondLst>
                                        </p:cTn>
                                        <p:tgtEl>
                                          <p:spTgt spid="36"/>
                                        </p:tgtEl>
                                      </p:cBhvr>
                                      <p:to x="100000" y="100000"/>
                                    </p:animScale>
                                    <p:animScale>
                                      <p:cBhvr>
                                        <p:cTn id="44" dur="26">
                                          <p:stCondLst>
                                            <p:cond delay="1808"/>
                                          </p:stCondLst>
                                        </p:cTn>
                                        <p:tgtEl>
                                          <p:spTgt spid="36"/>
                                        </p:tgtEl>
                                      </p:cBhvr>
                                      <p:to x="100000" y="95000"/>
                                    </p:animScale>
                                    <p:animScale>
                                      <p:cBhvr>
                                        <p:cTn id="45" dur="166" decel="50000">
                                          <p:stCondLst>
                                            <p:cond delay="1834"/>
                                          </p:stCondLst>
                                        </p:cTn>
                                        <p:tgtEl>
                                          <p:spTgt spid="3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533400"/>
            <a:ext cx="5915010" cy="5915010"/>
          </a:xfrm>
          <a:prstGeom prst="rect">
            <a:avLst/>
          </a:prstGeom>
        </p:spPr>
      </p:pic>
      <p:sp>
        <p:nvSpPr>
          <p:cNvPr id="4" name="Rectangle 3"/>
          <p:cNvSpPr/>
          <p:nvPr/>
        </p:nvSpPr>
        <p:spPr>
          <a:xfrm>
            <a:off x="1035510" y="1676400"/>
            <a:ext cx="2717411" cy="584775"/>
          </a:xfrm>
          <a:prstGeom prst="rect">
            <a:avLst/>
          </a:prstGeom>
        </p:spPr>
        <p:txBody>
          <a:bodyPr wrap="none">
            <a:spAutoFit/>
          </a:bodyPr>
          <a:lstStyle/>
          <a:p>
            <a:r>
              <a:rPr lang="fa-IR" sz="3200" dirty="0" smtClean="0">
                <a:solidFill>
                  <a:schemeClr val="bg1">
                    <a:lumMod val="50000"/>
                  </a:schemeClr>
                </a:solidFill>
                <a:cs typeface="B Titr" pitchFamily="2" charset="-78"/>
              </a:rPr>
              <a:t>رمـــز عبــور</a:t>
            </a:r>
          </a:p>
        </p:txBody>
      </p:sp>
      <p:sp>
        <p:nvSpPr>
          <p:cNvPr id="6" name="Rectangle 5"/>
          <p:cNvSpPr/>
          <p:nvPr/>
        </p:nvSpPr>
        <p:spPr>
          <a:xfrm>
            <a:off x="1066800" y="2261175"/>
            <a:ext cx="2486578" cy="646331"/>
          </a:xfrm>
          <a:prstGeom prst="rect">
            <a:avLst/>
          </a:prstGeom>
        </p:spPr>
        <p:txBody>
          <a:bodyPr wrap="none">
            <a:spAutoFit/>
          </a:bodyPr>
          <a:lstStyle/>
          <a:p>
            <a:r>
              <a:rPr lang="fa-IR" u="sng" dirty="0">
                <a:solidFill>
                  <a:schemeClr val="bg1">
                    <a:lumMod val="50000"/>
                  </a:schemeClr>
                </a:solidFill>
                <a:latin typeface="Adobe Arabic" panose="02040503050201020203" pitchFamily="18" charset="-78"/>
                <a:cs typeface="Adobe Arabic" panose="02040503050201020203" pitchFamily="18" charset="-78"/>
              </a:rPr>
              <a:t>معرفی برخی </a:t>
            </a:r>
            <a:endParaRPr lang="fa-IR" u="sng" dirty="0" smtClean="0">
              <a:solidFill>
                <a:schemeClr val="bg1">
                  <a:lumMod val="50000"/>
                </a:schemeClr>
              </a:solidFill>
              <a:latin typeface="Adobe Arabic" panose="02040503050201020203" pitchFamily="18" charset="-78"/>
              <a:cs typeface="Adobe Arabic" panose="02040503050201020203" pitchFamily="18" charset="-78"/>
            </a:endParaRPr>
          </a:p>
          <a:p>
            <a:r>
              <a:rPr lang="fa-IR" u="sng" dirty="0" smtClean="0">
                <a:solidFill>
                  <a:schemeClr val="bg1">
                    <a:lumMod val="50000"/>
                  </a:schemeClr>
                </a:solidFill>
                <a:latin typeface="Adobe Arabic" panose="02040503050201020203" pitchFamily="18" charset="-78"/>
                <a:cs typeface="Adobe Arabic" panose="02040503050201020203" pitchFamily="18" charset="-78"/>
              </a:rPr>
              <a:t>کلیدواژه </a:t>
            </a:r>
            <a:r>
              <a:rPr lang="fa-IR" u="sng" dirty="0">
                <a:solidFill>
                  <a:schemeClr val="bg1">
                    <a:lumMod val="50000"/>
                  </a:schemeClr>
                </a:solidFill>
                <a:latin typeface="Adobe Arabic" panose="02040503050201020203" pitchFamily="18" charset="-78"/>
                <a:cs typeface="Adobe Arabic" panose="02040503050201020203" pitchFamily="18" charset="-78"/>
              </a:rPr>
              <a:t>ها </a:t>
            </a:r>
            <a:r>
              <a:rPr lang="fa-IR" u="sng" dirty="0" smtClean="0">
                <a:solidFill>
                  <a:schemeClr val="bg1">
                    <a:lumMod val="50000"/>
                  </a:schemeClr>
                </a:solidFill>
                <a:latin typeface="Adobe Arabic" panose="02040503050201020203" pitchFamily="18" charset="-78"/>
                <a:cs typeface="Adobe Arabic" panose="02040503050201020203" pitchFamily="18" charset="-78"/>
              </a:rPr>
              <a:t>و </a:t>
            </a:r>
            <a:r>
              <a:rPr lang="fa-IR" u="sng" dirty="0">
                <a:solidFill>
                  <a:schemeClr val="bg1">
                    <a:lumMod val="50000"/>
                  </a:schemeClr>
                </a:solidFill>
                <a:latin typeface="Adobe Arabic" panose="02040503050201020203" pitchFamily="18" charset="-78"/>
                <a:cs typeface="Adobe Arabic" panose="02040503050201020203" pitchFamily="18" charset="-78"/>
              </a:rPr>
              <a:t>اصطلاحات فضای مجازی</a:t>
            </a:r>
          </a:p>
        </p:txBody>
      </p:sp>
      <p:sp>
        <p:nvSpPr>
          <p:cNvPr id="8" name="Rectangle 7"/>
          <p:cNvSpPr/>
          <p:nvPr/>
        </p:nvSpPr>
        <p:spPr>
          <a:xfrm>
            <a:off x="1134183" y="1135380"/>
            <a:ext cx="949299" cy="369332"/>
          </a:xfrm>
          <a:prstGeom prst="rect">
            <a:avLst/>
          </a:prstGeom>
          <a:solidFill>
            <a:srgbClr val="FF0000"/>
          </a:solidFill>
        </p:spPr>
        <p:txBody>
          <a:bodyPr wrap="none">
            <a:spAutoFit/>
          </a:bodyPr>
          <a:lstStyle/>
          <a:p>
            <a:pPr algn="ctr"/>
            <a:r>
              <a:rPr lang="fa-IR" dirty="0" smtClean="0">
                <a:solidFill>
                  <a:schemeClr val="bg1"/>
                </a:solidFill>
                <a:cs typeface="B Titr" pitchFamily="2" charset="-78"/>
              </a:rPr>
              <a:t>فصل سوم</a:t>
            </a:r>
            <a:endParaRPr lang="en-US" dirty="0" smtClean="0">
              <a:solidFill>
                <a:schemeClr val="bg1"/>
              </a:solidFill>
              <a:effectLst/>
              <a:cs typeface="B Titr" pitchFamily="2" charset="-78"/>
            </a:endParaRPr>
          </a:p>
        </p:txBody>
      </p:sp>
    </p:spTree>
    <p:extLst>
      <p:ext uri="{BB962C8B-B14F-4D97-AF65-F5344CB8AC3E}">
        <p14:creationId xmlns:p14="http://schemas.microsoft.com/office/powerpoint/2010/main" val="29207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1000" fill="hold"/>
                                        <p:tgtEl>
                                          <p:spTgt spid="6"/>
                                        </p:tgtEl>
                                        <p:attrNameLst>
                                          <p:attrName>ppt_x</p:attrName>
                                        </p:attrNameLst>
                                      </p:cBhvr>
                                      <p:tavLst>
                                        <p:tav tm="0">
                                          <p:val>
                                            <p:strVal val="#ppt_x"/>
                                          </p:val>
                                        </p:tav>
                                        <p:tav tm="100000">
                                          <p:val>
                                            <p:strVal val="#ppt_x"/>
                                          </p:val>
                                        </p:tav>
                                      </p:tavLst>
                                    </p:anim>
                                    <p:anim calcmode="lin" valueType="num">
                                      <p:cBhvr additive="base">
                                        <p:cTn id="5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427305" y="2352378"/>
            <a:ext cx="6268895" cy="296984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dirty="0">
                <a:solidFill>
                  <a:schemeClr val="tx1"/>
                </a:solidFill>
                <a:cs typeface="B Lotus" pitchFamily="2" charset="-78"/>
              </a:rPr>
              <a:t>رايانامه در واقع صندوق پست الکترونيکي است که جايگزين صندوق پست فیزیکی شده است. در اين سرويس هر کاربر صندوق پست مخصوص به خودش را دارد که با یک آدرس (نشانی)، رايانامه‌اش شناسایی می‌شود و افراد می‌توانند محتواهاي گوناگون را از طریق این صندوق براي کاربران ديگر ارسال کنند. </a:t>
            </a:r>
            <a:r>
              <a:rPr lang="fa-IR" dirty="0" smtClean="0">
                <a:solidFill>
                  <a:schemeClr val="tx1"/>
                </a:solidFill>
                <a:cs typeface="B Lotus" pitchFamily="2" charset="-78"/>
              </a:rPr>
              <a:t>ياهو</a:t>
            </a:r>
            <a:r>
              <a:rPr lang="en-US" dirty="0" smtClean="0">
                <a:solidFill>
                  <a:schemeClr val="tx1"/>
                </a:solidFill>
                <a:cs typeface="B Lotus" pitchFamily="2" charset="-78"/>
              </a:rPr>
              <a:t>Yahoo</a:t>
            </a:r>
            <a:r>
              <a:rPr lang="fa-IR" dirty="0" smtClean="0">
                <a:solidFill>
                  <a:schemeClr val="tx1"/>
                </a:solidFill>
                <a:cs typeface="B Lotus" pitchFamily="2" charset="-78"/>
              </a:rPr>
              <a:t> اولين </a:t>
            </a:r>
            <a:r>
              <a:rPr lang="fa-IR" dirty="0">
                <a:solidFill>
                  <a:schemeClr val="tx1"/>
                </a:solidFill>
                <a:cs typeface="B Lotus" pitchFamily="2" charset="-78"/>
              </a:rPr>
              <a:t>رايانامه محبوب ايرانيان به شمار مي‌رفت. پس از مدتي سرويس </a:t>
            </a:r>
            <a:r>
              <a:rPr lang="fa-IR" dirty="0" smtClean="0">
                <a:solidFill>
                  <a:schemeClr val="tx1"/>
                </a:solidFill>
                <a:cs typeface="B Lotus" pitchFamily="2" charset="-78"/>
              </a:rPr>
              <a:t>جي‌ميل</a:t>
            </a:r>
            <a:r>
              <a:rPr lang="en-US" dirty="0" smtClean="0">
                <a:solidFill>
                  <a:schemeClr val="tx1"/>
                </a:solidFill>
                <a:cs typeface="B Lotus" pitchFamily="2" charset="-78"/>
              </a:rPr>
              <a:t>Gmail </a:t>
            </a:r>
            <a:r>
              <a:rPr lang="fa-IR" dirty="0">
                <a:solidFill>
                  <a:schemeClr val="tx1"/>
                </a:solidFill>
                <a:cs typeface="B Lotus" pitchFamily="2" charset="-78"/>
              </a:rPr>
              <a:t>با نوآوري و تنوع در خدمات، گوي سبقت را از ياهو ربود. بين سرويس‌هاي ارايه‌دهنده اي‌ميل، هات‌ميل </a:t>
            </a:r>
            <a:r>
              <a:rPr lang="fa-IR" dirty="0" smtClean="0">
                <a:solidFill>
                  <a:schemeClr val="tx1"/>
                </a:solidFill>
                <a:cs typeface="B Lotus" pitchFamily="2" charset="-78"/>
              </a:rPr>
              <a:t>مايکروسافت</a:t>
            </a:r>
            <a:r>
              <a:rPr lang="en-US" dirty="0" smtClean="0">
                <a:solidFill>
                  <a:schemeClr val="tx1"/>
                </a:solidFill>
                <a:cs typeface="B Lotus" pitchFamily="2" charset="-78"/>
              </a:rPr>
              <a:t>Hotmail </a:t>
            </a:r>
            <a:r>
              <a:rPr lang="fa-IR" dirty="0">
                <a:solidFill>
                  <a:schemeClr val="tx1"/>
                </a:solidFill>
                <a:cs typeface="B Lotus" pitchFamily="2" charset="-78"/>
              </a:rPr>
              <a:t>نيز در رده سوم قرار مي‌گيرد.</a:t>
            </a:r>
            <a:endParaRPr lang="en-US" dirty="0" smtClean="0">
              <a:solidFill>
                <a:schemeClr val="tx1"/>
              </a:solidFill>
              <a:effectLst/>
              <a:cs typeface="B Lotus" pitchFamily="2" charset="-78"/>
            </a:endParaRPr>
          </a:p>
        </p:txBody>
      </p:sp>
      <p:sp>
        <p:nvSpPr>
          <p:cNvPr id="5" name="Down Arrow Callout 4"/>
          <p:cNvSpPr/>
          <p:nvPr/>
        </p:nvSpPr>
        <p:spPr>
          <a:xfrm>
            <a:off x="3837852" y="1981200"/>
            <a:ext cx="1447800" cy="615577"/>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smtClean="0">
                <a:solidFill>
                  <a:srgbClr val="00B050"/>
                </a:solidFill>
                <a:cs typeface="B Lotus" panose="00000400000000000000" pitchFamily="2" charset="-78"/>
              </a:rPr>
              <a:t>رایانامه</a:t>
            </a:r>
            <a:endParaRPr lang="en-US" sz="2000" b="1" dirty="0">
              <a:solidFill>
                <a:srgbClr val="00B050"/>
              </a:solidFill>
              <a:effectLst/>
              <a:cs typeface="B Lotus" panose="00000400000000000000" pitchFamily="2" charset="-78"/>
            </a:endParaRPr>
          </a:p>
        </p:txBody>
      </p:sp>
      <p:sp>
        <p:nvSpPr>
          <p:cNvPr id="6" name="Down Arrow Callout 5"/>
          <p:cNvSpPr/>
          <p:nvPr/>
        </p:nvSpPr>
        <p:spPr>
          <a:xfrm>
            <a:off x="0" y="0"/>
            <a:ext cx="9144000" cy="1409411"/>
          </a:xfrm>
          <a:prstGeom prst="downArrowCallou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معرفی برخی </a:t>
            </a:r>
            <a:r>
              <a:rPr lang="fa-IR" sz="2400" dirty="0" smtClean="0">
                <a:solidFill>
                  <a:schemeClr val="bg1"/>
                </a:solidFill>
                <a:cs typeface="B Titr" pitchFamily="2" charset="-78"/>
              </a:rPr>
              <a:t>کلیدواژه‌ها </a:t>
            </a:r>
            <a:r>
              <a:rPr lang="fa-IR" sz="2400" dirty="0">
                <a:solidFill>
                  <a:schemeClr val="bg1"/>
                </a:solidFill>
                <a:cs typeface="B Titr" pitchFamily="2" charset="-78"/>
              </a:rPr>
              <a:t>و اصطلاحات فضای مجازی</a:t>
            </a:r>
          </a:p>
        </p:txBody>
      </p:sp>
    </p:spTree>
    <p:extLst>
      <p:ext uri="{BB962C8B-B14F-4D97-AF65-F5344CB8AC3E}">
        <p14:creationId xmlns:p14="http://schemas.microsoft.com/office/powerpoint/2010/main" val="13979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427305" y="2362200"/>
            <a:ext cx="6268895" cy="296984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dirty="0">
                <a:solidFill>
                  <a:schemeClr val="tx1"/>
                </a:solidFill>
                <a:cs typeface="B Lotus" pitchFamily="2" charset="-78"/>
              </a:rPr>
              <a:t>انجمن جايي است که در آن کاربران در مورد موضوع خاصي به ‌صورت تخصصي يا عمومي به تبادل اطلاعات مي‌پردازند. کاربران در انجمن مانند شبکه‌هاي اجتماعي ارتباط برخط میان‌فردی صوتي و تصاويري ندارند و افراد نمي‌توانند براي يکديگر عکس، فيلم و هر چيز ديگري غير از متن ارسال کنند بلکه تنها مي‌توانند در مورد موضوع خاصي در اتاقي عمومي به بحث و تبادل اطلاعات بپردازند و براي کاربران ديگر پيام خصوصي بفرستند يا دريافت کنند.</a:t>
            </a:r>
          </a:p>
        </p:txBody>
      </p:sp>
      <p:sp>
        <p:nvSpPr>
          <p:cNvPr id="3" name="Down Arrow Callout 2"/>
          <p:cNvSpPr/>
          <p:nvPr/>
        </p:nvSpPr>
        <p:spPr>
          <a:xfrm>
            <a:off x="2496380" y="2019003"/>
            <a:ext cx="4130743" cy="559615"/>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rgbClr val="00B050"/>
                </a:solidFill>
                <a:cs typeface="B Lotus" panose="00000400000000000000" pitchFamily="2" charset="-78"/>
              </a:rPr>
              <a:t>انجمن‌ها و تالارهاي گفت‌وگو </a:t>
            </a:r>
            <a:endParaRPr lang="en-US" sz="2400" b="1" dirty="0">
              <a:solidFill>
                <a:srgbClr val="00B050"/>
              </a:solidFill>
              <a:cs typeface="B Lotus" panose="00000400000000000000" pitchFamily="2" charset="-78"/>
            </a:endParaRPr>
          </a:p>
        </p:txBody>
      </p:sp>
      <p:sp>
        <p:nvSpPr>
          <p:cNvPr id="4" name="Down Arrow Callout 3"/>
          <p:cNvSpPr/>
          <p:nvPr/>
        </p:nvSpPr>
        <p:spPr>
          <a:xfrm>
            <a:off x="0" y="0"/>
            <a:ext cx="9144000" cy="1409411"/>
          </a:xfrm>
          <a:prstGeom prst="downArrowCallou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معرفی برخی </a:t>
            </a:r>
            <a:r>
              <a:rPr lang="fa-IR" sz="2400" dirty="0" smtClean="0">
                <a:solidFill>
                  <a:schemeClr val="bg1"/>
                </a:solidFill>
                <a:cs typeface="B Titr" pitchFamily="2" charset="-78"/>
              </a:rPr>
              <a:t>کلیدواژه‌ها </a:t>
            </a:r>
            <a:r>
              <a:rPr lang="fa-IR" sz="2400" dirty="0">
                <a:solidFill>
                  <a:schemeClr val="bg1"/>
                </a:solidFill>
                <a:cs typeface="B Titr" pitchFamily="2" charset="-78"/>
              </a:rPr>
              <a:t>و اصطلاحات فضای مجازی</a:t>
            </a:r>
          </a:p>
        </p:txBody>
      </p:sp>
    </p:spTree>
    <p:extLst>
      <p:ext uri="{BB962C8B-B14F-4D97-AF65-F5344CB8AC3E}">
        <p14:creationId xmlns:p14="http://schemas.microsoft.com/office/powerpoint/2010/main" val="14024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427305" y="2438400"/>
            <a:ext cx="6268895" cy="296984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dirty="0">
                <a:solidFill>
                  <a:schemeClr val="tx1"/>
                </a:solidFill>
                <a:cs typeface="B Lotus" pitchFamily="2" charset="-78"/>
              </a:rPr>
              <a:t>چهارمين شبکه ارتباطي در فضاي اينترنت، بازي‌هاي رايانه‌اي است. کاربران اين شبکه گسترده جهاني را بازي‌بازاني تشکيل مي‌دهند که در دنياي بازي به آنان بازي‌خور يا گيمر مي‌گويند. برخي از مهم‌ترین شبکه‌هاي مربوط به بازي‌خورهاي رايانه‌هاي خانگي عبارتند از: «استيم»، «اوريجين» و «گارِنا». کاربران (گيمرها) در اين شبکه ارتباطي مي‌توانند گروه تشکيل دهند، گفت‌وگوي صوتي و تصويري داشته باشند، اطلاعات خود را در حافظه ابري ذخيره کنند، فهرست دوستان ساير شبکه‌هاي اجتماعي خود را در اين بستر وارد کنند.</a:t>
            </a:r>
          </a:p>
        </p:txBody>
      </p:sp>
      <p:sp>
        <p:nvSpPr>
          <p:cNvPr id="3" name="Down Arrow Callout 2"/>
          <p:cNvSpPr/>
          <p:nvPr/>
        </p:nvSpPr>
        <p:spPr>
          <a:xfrm>
            <a:off x="3395904" y="2095203"/>
            <a:ext cx="2331696" cy="559615"/>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B050"/>
                </a:solidFill>
                <a:cs typeface="B Lotus" panose="00000400000000000000" pitchFamily="2" charset="-78"/>
              </a:rPr>
              <a:t>بازی </a:t>
            </a:r>
            <a:r>
              <a:rPr lang="fa-IR" sz="2000" b="1" dirty="0" smtClean="0">
                <a:solidFill>
                  <a:srgbClr val="00B050"/>
                </a:solidFill>
                <a:cs typeface="B Lotus" panose="00000400000000000000" pitchFamily="2" charset="-78"/>
              </a:rPr>
              <a:t>رایانه‌ای</a:t>
            </a:r>
            <a:endParaRPr lang="en-US" sz="2000" b="1" dirty="0">
              <a:solidFill>
                <a:srgbClr val="00B050"/>
              </a:solidFill>
              <a:cs typeface="B Lotus" panose="00000400000000000000" pitchFamily="2" charset="-78"/>
            </a:endParaRPr>
          </a:p>
        </p:txBody>
      </p:sp>
      <p:sp>
        <p:nvSpPr>
          <p:cNvPr id="4" name="Down Arrow Callout 3"/>
          <p:cNvSpPr/>
          <p:nvPr/>
        </p:nvSpPr>
        <p:spPr>
          <a:xfrm>
            <a:off x="0" y="0"/>
            <a:ext cx="9144000" cy="1409411"/>
          </a:xfrm>
          <a:prstGeom prst="downArrowCallou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معرفی برخی </a:t>
            </a:r>
            <a:r>
              <a:rPr lang="fa-IR" sz="2400" dirty="0" smtClean="0">
                <a:solidFill>
                  <a:schemeClr val="bg1"/>
                </a:solidFill>
                <a:cs typeface="B Titr" pitchFamily="2" charset="-78"/>
              </a:rPr>
              <a:t>کلیدواژه‌ها </a:t>
            </a:r>
            <a:r>
              <a:rPr lang="fa-IR" sz="2400" dirty="0">
                <a:solidFill>
                  <a:schemeClr val="bg1"/>
                </a:solidFill>
                <a:cs typeface="B Titr" pitchFamily="2" charset="-78"/>
              </a:rPr>
              <a:t>و اصطلاحات فضای مجازی</a:t>
            </a:r>
          </a:p>
        </p:txBody>
      </p:sp>
    </p:spTree>
    <p:extLst>
      <p:ext uri="{BB962C8B-B14F-4D97-AF65-F5344CB8AC3E}">
        <p14:creationId xmlns:p14="http://schemas.microsoft.com/office/powerpoint/2010/main" val="27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427305" y="2536267"/>
            <a:ext cx="6268895" cy="1676403"/>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شبکه اجتماعي مجموعه‌اي از عموماً افراد يا سازمان‌ها (به تعبير دقیق‌تر گره) هستند که به وسيله يک يا چند نوع خاص از وابستگي ـ مانند ايده‌ها و تبادلات مالي، دوست‌ها، خويشاوندي، لينک‌هاي وب و... ـ به‌هم متصل شده‌اند.</a:t>
            </a:r>
          </a:p>
          <a:p>
            <a:pPr algn="ctr" rtl="1"/>
            <a:r>
              <a:rPr lang="fa-IR" b="1" dirty="0">
                <a:solidFill>
                  <a:prstClr val="black"/>
                </a:solidFill>
                <a:cs typeface="B Lotus" pitchFamily="2" charset="-78"/>
              </a:rPr>
              <a:t>در حال حاضر شش نوع شبکه اجتماعي در جهان وجود دارد:</a:t>
            </a:r>
          </a:p>
        </p:txBody>
      </p:sp>
      <p:sp>
        <p:nvSpPr>
          <p:cNvPr id="3" name="Down Arrow Callout 2"/>
          <p:cNvSpPr/>
          <p:nvPr/>
        </p:nvSpPr>
        <p:spPr>
          <a:xfrm>
            <a:off x="3501890" y="2170544"/>
            <a:ext cx="2119724" cy="559615"/>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dirty="0">
                <a:solidFill>
                  <a:srgbClr val="00B050"/>
                </a:solidFill>
                <a:cs typeface="B Lotus" panose="00000400000000000000" pitchFamily="2" charset="-78"/>
              </a:rPr>
              <a:t>شبکه اجتماعی</a:t>
            </a:r>
            <a:endParaRPr lang="en-US" sz="2000" dirty="0">
              <a:solidFill>
                <a:srgbClr val="00B050"/>
              </a:solidFill>
              <a:cs typeface="B Lotus" panose="00000400000000000000" pitchFamily="2" charset="-78"/>
            </a:endParaRPr>
          </a:p>
        </p:txBody>
      </p:sp>
      <p:sp>
        <p:nvSpPr>
          <p:cNvPr id="4" name="Down Arrow Callout 3"/>
          <p:cNvSpPr/>
          <p:nvPr/>
        </p:nvSpPr>
        <p:spPr>
          <a:xfrm>
            <a:off x="0" y="0"/>
            <a:ext cx="9144000" cy="1409411"/>
          </a:xfrm>
          <a:prstGeom prst="downArrowCallou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معرفی برخی </a:t>
            </a:r>
            <a:r>
              <a:rPr lang="fa-IR" sz="2400" dirty="0" smtClean="0">
                <a:solidFill>
                  <a:schemeClr val="bg1"/>
                </a:solidFill>
                <a:cs typeface="B Titr" pitchFamily="2" charset="-78"/>
              </a:rPr>
              <a:t>کلیدواژه‌ها </a:t>
            </a:r>
            <a:r>
              <a:rPr lang="fa-IR" sz="2400" dirty="0">
                <a:solidFill>
                  <a:schemeClr val="bg1"/>
                </a:solidFill>
                <a:cs typeface="B Titr" pitchFamily="2" charset="-78"/>
              </a:rPr>
              <a:t>و اصطلاحات فضای مجازی</a:t>
            </a:r>
          </a:p>
        </p:txBody>
      </p:sp>
    </p:spTree>
    <p:extLst>
      <p:ext uri="{BB962C8B-B14F-4D97-AF65-F5344CB8AC3E}">
        <p14:creationId xmlns:p14="http://schemas.microsoft.com/office/powerpoint/2010/main" val="28378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510" y="1676400"/>
            <a:ext cx="2545890" cy="1077218"/>
          </a:xfrm>
          <a:prstGeom prst="rect">
            <a:avLst/>
          </a:prstGeom>
        </p:spPr>
        <p:txBody>
          <a:bodyPr wrap="none">
            <a:spAutoFit/>
          </a:bodyPr>
          <a:lstStyle/>
          <a:p>
            <a:r>
              <a:rPr lang="fa-IR" sz="3200" dirty="0" smtClean="0">
                <a:solidFill>
                  <a:schemeClr val="bg1">
                    <a:lumMod val="50000"/>
                  </a:schemeClr>
                </a:solidFill>
                <a:cs typeface="B Titr" pitchFamily="2" charset="-78"/>
              </a:rPr>
              <a:t>جهان مجازی</a:t>
            </a:r>
          </a:p>
          <a:p>
            <a:r>
              <a:rPr lang="fa-IR" sz="3200" dirty="0" smtClean="0">
                <a:solidFill>
                  <a:schemeClr val="bg1">
                    <a:lumMod val="50000"/>
                  </a:schemeClr>
                </a:solidFill>
                <a:cs typeface="B Titr" pitchFamily="2" charset="-78"/>
              </a:rPr>
              <a:t>فضــای حقیقی</a:t>
            </a:r>
            <a:endParaRPr lang="en-US" sz="3200" dirty="0" smtClean="0">
              <a:solidFill>
                <a:srgbClr val="00B050"/>
              </a:solidFill>
              <a:effectLst/>
              <a:cs typeface="B Titr" pitchFamily="2" charset="-78"/>
            </a:endParaRPr>
          </a:p>
        </p:txBody>
      </p:sp>
      <p:sp>
        <p:nvSpPr>
          <p:cNvPr id="6" name="Rectangle 5"/>
          <p:cNvSpPr/>
          <p:nvPr/>
        </p:nvSpPr>
        <p:spPr>
          <a:xfrm>
            <a:off x="1066800" y="2754868"/>
            <a:ext cx="1923925" cy="369332"/>
          </a:xfrm>
          <a:prstGeom prst="rect">
            <a:avLst/>
          </a:prstGeom>
        </p:spPr>
        <p:txBody>
          <a:bodyPr wrap="none">
            <a:spAutoFit/>
          </a:bodyPr>
          <a:lstStyle/>
          <a:p>
            <a:r>
              <a:rPr lang="fa-IR" u="sng" dirty="0" smtClean="0">
                <a:solidFill>
                  <a:schemeClr val="bg1">
                    <a:lumMod val="50000"/>
                  </a:schemeClr>
                </a:solidFill>
                <a:latin typeface="Adobe Arabic" panose="02040503050201020203" pitchFamily="18" charset="-78"/>
                <a:cs typeface="Adobe Arabic" panose="02040503050201020203" pitchFamily="18" charset="-78"/>
              </a:rPr>
              <a:t>معرفی و کلیات فضای مجازی</a:t>
            </a:r>
            <a:endParaRPr lang="en-US" u="sng" dirty="0" smtClean="0">
              <a:solidFill>
                <a:srgbClr val="00B050"/>
              </a:solidFill>
              <a:effectLst/>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957" y="685800"/>
            <a:ext cx="5410200" cy="5410200"/>
          </a:xfrm>
          <a:prstGeom prst="rect">
            <a:avLst/>
          </a:prstGeom>
        </p:spPr>
      </p:pic>
      <p:sp>
        <p:nvSpPr>
          <p:cNvPr id="8" name="Rectangle 7"/>
          <p:cNvSpPr/>
          <p:nvPr/>
        </p:nvSpPr>
        <p:spPr>
          <a:xfrm>
            <a:off x="1143000" y="1135380"/>
            <a:ext cx="931665" cy="369332"/>
          </a:xfrm>
          <a:prstGeom prst="rect">
            <a:avLst/>
          </a:prstGeom>
          <a:solidFill>
            <a:srgbClr val="FF0000"/>
          </a:solidFill>
        </p:spPr>
        <p:txBody>
          <a:bodyPr wrap="none">
            <a:spAutoFit/>
          </a:bodyPr>
          <a:lstStyle/>
          <a:p>
            <a:pPr algn="ctr"/>
            <a:r>
              <a:rPr lang="fa-IR" dirty="0" smtClean="0">
                <a:solidFill>
                  <a:schemeClr val="bg1"/>
                </a:solidFill>
                <a:cs typeface="B Titr" pitchFamily="2" charset="-78"/>
              </a:rPr>
              <a:t>فصل دوم</a:t>
            </a:r>
            <a:endParaRPr lang="en-US" dirty="0" smtClean="0">
              <a:solidFill>
                <a:schemeClr val="bg1"/>
              </a:solidFill>
              <a:effectLst/>
              <a:cs typeface="B Titr" pitchFamily="2" charset="-78"/>
            </a:endParaRPr>
          </a:p>
        </p:txBody>
      </p:sp>
    </p:spTree>
    <p:extLst>
      <p:ext uri="{BB962C8B-B14F-4D97-AF65-F5344CB8AC3E}">
        <p14:creationId xmlns:p14="http://schemas.microsoft.com/office/powerpoint/2010/main" val="230451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1000" fill="hold"/>
                                        <p:tgtEl>
                                          <p:spTgt spid="6"/>
                                        </p:tgtEl>
                                        <p:attrNameLst>
                                          <p:attrName>ppt_x</p:attrName>
                                        </p:attrNameLst>
                                      </p:cBhvr>
                                      <p:tavLst>
                                        <p:tav tm="0">
                                          <p:val>
                                            <p:strVal val="#ppt_x"/>
                                          </p:val>
                                        </p:tav>
                                        <p:tav tm="100000">
                                          <p:val>
                                            <p:strVal val="#ppt_x"/>
                                          </p:val>
                                        </p:tav>
                                      </p:tavLst>
                                    </p:anim>
                                    <p:anim calcmode="lin" valueType="num">
                                      <p:cBhvr additive="base">
                                        <p:cTn id="5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62047" y="1873259"/>
            <a:ext cx="7825762" cy="82376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در اين نوع از شبکه‌ها، کاربران بيشتر از متن براي برقراري ارتباط با ديگران استفاده مي‌کنند؛ «گوگل‌پلاس» و </a:t>
            </a:r>
            <a:r>
              <a:rPr lang="fa-IR">
                <a:solidFill>
                  <a:prstClr val="black"/>
                </a:solidFill>
                <a:cs typeface="B Lotus" pitchFamily="2" charset="-78"/>
              </a:rPr>
              <a:t>«</a:t>
            </a:r>
            <a:r>
              <a:rPr lang="fa-IR" smtClean="0">
                <a:solidFill>
                  <a:prstClr val="black"/>
                </a:solidFill>
                <a:cs typeface="B Lotus" pitchFamily="2" charset="-78"/>
              </a:rPr>
              <a:t>فیس‌بوک» از </a:t>
            </a:r>
            <a:r>
              <a:rPr lang="fa-IR" dirty="0">
                <a:solidFill>
                  <a:prstClr val="black"/>
                </a:solidFill>
                <a:cs typeface="B Lotus" pitchFamily="2" charset="-78"/>
              </a:rPr>
              <a:t>مشهورترين شبکه‌هاي اجتماعي متن‌محور هستند.</a:t>
            </a:r>
            <a:endParaRPr lang="en-US" dirty="0" smtClean="0">
              <a:solidFill>
                <a:prstClr val="black"/>
              </a:solidFill>
              <a:cs typeface="B Lotus" pitchFamily="2" charset="-78"/>
            </a:endParaRPr>
          </a:p>
        </p:txBody>
      </p:sp>
      <p:sp>
        <p:nvSpPr>
          <p:cNvPr id="5" name="Down Arrow Callout 4"/>
          <p:cNvSpPr/>
          <p:nvPr/>
        </p:nvSpPr>
        <p:spPr>
          <a:xfrm>
            <a:off x="2469733" y="1488636"/>
            <a:ext cx="4339874" cy="586740"/>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B050"/>
                </a:solidFill>
                <a:cs typeface="B Lotus" panose="00000400000000000000" pitchFamily="2" charset="-78"/>
              </a:rPr>
              <a:t>شبکه‌هاي اجتماعي متن‌محور</a:t>
            </a:r>
            <a:endParaRPr lang="en-US" sz="2000" b="1" dirty="0">
              <a:solidFill>
                <a:srgbClr val="00B050"/>
              </a:solidFill>
              <a:cs typeface="B Lotus" panose="00000400000000000000" pitchFamily="2" charset="-78"/>
            </a:endParaRPr>
          </a:p>
        </p:txBody>
      </p:sp>
      <p:sp>
        <p:nvSpPr>
          <p:cNvPr id="6" name="Round Diagonal Corner Rectangle 5"/>
          <p:cNvSpPr/>
          <p:nvPr/>
        </p:nvSpPr>
        <p:spPr>
          <a:xfrm>
            <a:off x="762047" y="3205288"/>
            <a:ext cx="7825762" cy="1605278"/>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آنچه بيش از هر چيزي به ارتباط در اين نوع شبکه جهت مي‌دهد، موضوع شبکه است؛</a:t>
            </a:r>
          </a:p>
          <a:p>
            <a:pPr algn="ctr" rtl="1"/>
            <a:r>
              <a:rPr lang="fa-IR" dirty="0">
                <a:solidFill>
                  <a:prstClr val="black"/>
                </a:solidFill>
                <a:cs typeface="B Lotus" pitchFamily="2" charset="-78"/>
              </a:rPr>
              <a:t>براي مثال موضوعاتي مانند «کاريابي»، «نگهداري از حيوانات خانگي»، «تجارت»، «همکلاسي‌هاي قديمي»، «مسائل جنسي»، «ارتباط دختران و پسران» و... هر يك حداقل شبکه‌اي اجتماعي را به خود اختصاص داده‌اند. شبکه‌های «لينکدين»، «کلاسميت»، «کتاستر» و «داگاستر» از اين نوع شبکه‌ها هستند.</a:t>
            </a:r>
          </a:p>
        </p:txBody>
      </p:sp>
      <p:sp>
        <p:nvSpPr>
          <p:cNvPr id="7" name="Down Arrow Callout 6"/>
          <p:cNvSpPr/>
          <p:nvPr/>
        </p:nvSpPr>
        <p:spPr>
          <a:xfrm>
            <a:off x="2469733" y="2819400"/>
            <a:ext cx="4339874" cy="586740"/>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00B050"/>
                </a:solidFill>
                <a:cs typeface="B Lotus" panose="00000400000000000000" pitchFamily="2" charset="-78"/>
              </a:rPr>
              <a:t>شبکه اجتماعي موضوع‌محور</a:t>
            </a:r>
            <a:endParaRPr lang="en-US" sz="2000" b="1" dirty="0">
              <a:solidFill>
                <a:srgbClr val="00B050"/>
              </a:solidFill>
              <a:cs typeface="B Lotus" panose="00000400000000000000" pitchFamily="2" charset="-78"/>
            </a:endParaRPr>
          </a:p>
        </p:txBody>
      </p:sp>
      <p:sp>
        <p:nvSpPr>
          <p:cNvPr id="8" name="Round Diagonal Corner Rectangle 7"/>
          <p:cNvSpPr/>
          <p:nvPr/>
        </p:nvSpPr>
        <p:spPr>
          <a:xfrm>
            <a:off x="762047" y="5321421"/>
            <a:ext cx="7825762" cy="99675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در شبکه‌هاي اجتماعي فيلم‌محور، زبان برقراري ارتباط و سخن گفتن، فيلم است. يوتيوب و سايت داخلي آپارات از معروف‌ترين شبکه‌هاي فيلم‌محور هستند. «ويمئو»، «واين» و «ديلي‌موشن» از ديگر شبکه‌های این‌چنینی است.</a:t>
            </a:r>
            <a:endParaRPr lang="en-US" dirty="0">
              <a:solidFill>
                <a:prstClr val="black"/>
              </a:solidFill>
              <a:cs typeface="B Lotus" pitchFamily="2" charset="-78"/>
            </a:endParaRPr>
          </a:p>
        </p:txBody>
      </p:sp>
      <p:sp>
        <p:nvSpPr>
          <p:cNvPr id="9" name="Down Arrow Callout 8"/>
          <p:cNvSpPr/>
          <p:nvPr/>
        </p:nvSpPr>
        <p:spPr>
          <a:xfrm>
            <a:off x="2469733" y="4927368"/>
            <a:ext cx="4339874" cy="586740"/>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B050"/>
                </a:solidFill>
                <a:cs typeface="B Lotus" panose="00000400000000000000" pitchFamily="2" charset="-78"/>
              </a:rPr>
              <a:t>شبکه‌هاي اجتماعي فيلم‌محور</a:t>
            </a:r>
            <a:endParaRPr lang="en-US" sz="2000" b="1" dirty="0">
              <a:solidFill>
                <a:srgbClr val="00B050"/>
              </a:solidFill>
              <a:cs typeface="B Lotus" panose="00000400000000000000" pitchFamily="2" charset="-78"/>
            </a:endParaRPr>
          </a:p>
        </p:txBody>
      </p:sp>
      <p:sp>
        <p:nvSpPr>
          <p:cNvPr id="10" name="Down Arrow Callout 9"/>
          <p:cNvSpPr/>
          <p:nvPr/>
        </p:nvSpPr>
        <p:spPr>
          <a:xfrm>
            <a:off x="0" y="0"/>
            <a:ext cx="9144000" cy="1409411"/>
          </a:xfrm>
          <a:prstGeom prst="downArrowCallou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معرفی برخی </a:t>
            </a:r>
            <a:r>
              <a:rPr lang="fa-IR" sz="2400" dirty="0" smtClean="0">
                <a:solidFill>
                  <a:schemeClr val="bg1"/>
                </a:solidFill>
                <a:cs typeface="B Titr" pitchFamily="2" charset="-78"/>
              </a:rPr>
              <a:t>کلیدواژه‌ها </a:t>
            </a:r>
            <a:r>
              <a:rPr lang="fa-IR" sz="2400" dirty="0">
                <a:solidFill>
                  <a:schemeClr val="bg1"/>
                </a:solidFill>
                <a:cs typeface="B Titr" pitchFamily="2" charset="-78"/>
              </a:rPr>
              <a:t>و اصطلاحات فضای مجازی</a:t>
            </a:r>
          </a:p>
        </p:txBody>
      </p:sp>
    </p:spTree>
    <p:extLst>
      <p:ext uri="{BB962C8B-B14F-4D97-AF65-F5344CB8AC3E}">
        <p14:creationId xmlns:p14="http://schemas.microsoft.com/office/powerpoint/2010/main" val="299335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1000"/>
                                        <p:tgtEl>
                                          <p:spTgt spid="6"/>
                                        </p:tgtEl>
                                      </p:cBhvr>
                                    </p:animEffect>
                                    <p:anim calcmode="lin" valueType="num">
                                      <p:cBhvr>
                                        <p:cTn id="87" dur="1000" fill="hold"/>
                                        <p:tgtEl>
                                          <p:spTgt spid="6"/>
                                        </p:tgtEl>
                                        <p:attrNameLst>
                                          <p:attrName>ppt_x</p:attrName>
                                        </p:attrNameLst>
                                      </p:cBhvr>
                                      <p:tavLst>
                                        <p:tav tm="0">
                                          <p:val>
                                            <p:strVal val="#ppt_x"/>
                                          </p:val>
                                        </p:tav>
                                        <p:tav tm="100000">
                                          <p:val>
                                            <p:strVal val="#ppt_x"/>
                                          </p:val>
                                        </p:tav>
                                      </p:tavLst>
                                    </p:anim>
                                    <p:anim calcmode="lin" valueType="num">
                                      <p:cBhvr>
                                        <p:cTn id="8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62047" y="1929869"/>
            <a:ext cx="7825762" cy="99675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prstClr val="black"/>
                </a:solidFill>
                <a:cs typeface="B Lotus" pitchFamily="2" charset="-78"/>
              </a:rPr>
              <a:t>شبکه </a:t>
            </a:r>
            <a:r>
              <a:rPr lang="fa-IR" dirty="0">
                <a:solidFill>
                  <a:prstClr val="black"/>
                </a:solidFill>
                <a:cs typeface="B Lotus" pitchFamily="2" charset="-78"/>
              </a:rPr>
              <a:t>در شبکه يادشده، کاربران با ارسال تصاوير با ديگران ارتباط برقرار مي‌کنند و بيش از هر چيز از اين ابزار براي انتقال اهداف خود استفاده مي‌كنند. «اينستاگرام» و «فليکر» از اين دسته شبکه‌ها هستند.</a:t>
            </a:r>
            <a:endParaRPr lang="en-US" dirty="0">
              <a:solidFill>
                <a:prstClr val="black"/>
              </a:solidFill>
              <a:cs typeface="B Lotus" pitchFamily="2" charset="-78"/>
            </a:endParaRPr>
          </a:p>
        </p:txBody>
      </p:sp>
      <p:sp>
        <p:nvSpPr>
          <p:cNvPr id="5" name="Down Arrow Callout 4"/>
          <p:cNvSpPr/>
          <p:nvPr/>
        </p:nvSpPr>
        <p:spPr>
          <a:xfrm>
            <a:off x="2469733" y="1564256"/>
            <a:ext cx="4339874" cy="586740"/>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rgbClr val="00B050"/>
                </a:solidFill>
                <a:cs typeface="B Lotus" panose="00000400000000000000" pitchFamily="2" charset="-78"/>
              </a:rPr>
              <a:t>شبکه اجتماعي تصویرمحور</a:t>
            </a:r>
            <a:endParaRPr lang="en-US" sz="2000" b="1" dirty="0">
              <a:solidFill>
                <a:srgbClr val="00B050"/>
              </a:solidFill>
              <a:cs typeface="B Lotus" panose="00000400000000000000" pitchFamily="2" charset="-78"/>
            </a:endParaRPr>
          </a:p>
        </p:txBody>
      </p:sp>
      <p:sp>
        <p:nvSpPr>
          <p:cNvPr id="6" name="Round Diagonal Corner Rectangle 5"/>
          <p:cNvSpPr/>
          <p:nvPr/>
        </p:nvSpPr>
        <p:spPr>
          <a:xfrm>
            <a:off x="762047" y="3492331"/>
            <a:ext cx="7825762" cy="82376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مخاطب مهم‌ترین دليل به وجود آمدن اين نوع شبکه است. شبکه اجتماعي «نی‌نی فيس» با محور کودک و «امپرس» با محوريت زنان از جمله اين شبکه‌ها محسوب مي‌شوند.</a:t>
            </a:r>
            <a:endParaRPr lang="en-US" dirty="0">
              <a:solidFill>
                <a:prstClr val="black"/>
              </a:solidFill>
              <a:cs typeface="B Lotus" pitchFamily="2" charset="-78"/>
            </a:endParaRPr>
          </a:p>
        </p:txBody>
      </p:sp>
      <p:sp>
        <p:nvSpPr>
          <p:cNvPr id="7" name="Down Arrow Callout 6"/>
          <p:cNvSpPr/>
          <p:nvPr/>
        </p:nvSpPr>
        <p:spPr>
          <a:xfrm>
            <a:off x="2469733" y="3110748"/>
            <a:ext cx="4339874" cy="586740"/>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B050"/>
                </a:solidFill>
                <a:cs typeface="B Lotus" panose="00000400000000000000" pitchFamily="2" charset="-78"/>
              </a:rPr>
              <a:t>شبکه هاي مخاطب‌محور</a:t>
            </a:r>
            <a:endParaRPr lang="en-US" sz="2000" b="1" dirty="0">
              <a:solidFill>
                <a:srgbClr val="00B050"/>
              </a:solidFill>
              <a:cs typeface="B Lotus" panose="00000400000000000000" pitchFamily="2" charset="-78"/>
            </a:endParaRPr>
          </a:p>
        </p:txBody>
      </p:sp>
      <p:sp>
        <p:nvSpPr>
          <p:cNvPr id="8" name="Round Diagonal Corner Rectangle 7"/>
          <p:cNvSpPr/>
          <p:nvPr/>
        </p:nvSpPr>
        <p:spPr>
          <a:xfrm>
            <a:off x="762047" y="4873232"/>
            <a:ext cx="7825762" cy="1326676"/>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در اين نوع از شبكه‌ها، خدماتي مانند تماس صوتي و تصويري، سرگرمي، فروشگاه آن‌لاين، پيام‌رساني و خدمات عمومي از قبيل کرايه تاکسي، تعيين وقت دکتر، پرداخت قبض برق و... ارايه مي‌شود.</a:t>
            </a:r>
          </a:p>
          <a:p>
            <a:pPr algn="ctr" rtl="1"/>
            <a:r>
              <a:rPr lang="fa-IR" dirty="0">
                <a:solidFill>
                  <a:prstClr val="black"/>
                </a:solidFill>
                <a:cs typeface="B Lotus" pitchFamily="2" charset="-78"/>
              </a:rPr>
              <a:t>اين نوع از شبکه‌ها، در خارج از کشور «برنامه ارتباطي» ناميده مي‌شوند. </a:t>
            </a:r>
          </a:p>
        </p:txBody>
      </p:sp>
      <p:sp>
        <p:nvSpPr>
          <p:cNvPr id="9" name="Down Arrow Callout 8"/>
          <p:cNvSpPr/>
          <p:nvPr/>
        </p:nvSpPr>
        <p:spPr>
          <a:xfrm>
            <a:off x="2469733" y="4491184"/>
            <a:ext cx="4339874" cy="586740"/>
          </a:xfrm>
          <a:prstGeom prst="downArrowCallout">
            <a:avLst/>
          </a:prstGeom>
          <a:solidFill>
            <a:schemeClr val="accent3">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rgbClr val="00B050"/>
                </a:solidFill>
                <a:cs typeface="B Lotus" panose="00000400000000000000" pitchFamily="2" charset="-78"/>
              </a:rPr>
              <a:t>شبکه‌هاي اجتماعي خدمات‌محور</a:t>
            </a:r>
            <a:endParaRPr lang="en-US" sz="2000" b="1" dirty="0">
              <a:solidFill>
                <a:srgbClr val="00B050"/>
              </a:solidFill>
              <a:cs typeface="B Lotus" panose="00000400000000000000" pitchFamily="2" charset="-78"/>
            </a:endParaRPr>
          </a:p>
        </p:txBody>
      </p:sp>
      <p:sp>
        <p:nvSpPr>
          <p:cNvPr id="10" name="Down Arrow Callout 9"/>
          <p:cNvSpPr/>
          <p:nvPr/>
        </p:nvSpPr>
        <p:spPr>
          <a:xfrm>
            <a:off x="0" y="0"/>
            <a:ext cx="9144000" cy="1409411"/>
          </a:xfrm>
          <a:prstGeom prst="downArrowCallou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معرفی برخی </a:t>
            </a:r>
            <a:r>
              <a:rPr lang="fa-IR" sz="2400" dirty="0" smtClean="0">
                <a:solidFill>
                  <a:schemeClr val="bg1"/>
                </a:solidFill>
                <a:cs typeface="B Titr" pitchFamily="2" charset="-78"/>
              </a:rPr>
              <a:t>کلیدواژه‌ها </a:t>
            </a:r>
            <a:r>
              <a:rPr lang="fa-IR" sz="2400" dirty="0">
                <a:solidFill>
                  <a:schemeClr val="bg1"/>
                </a:solidFill>
                <a:cs typeface="B Titr" pitchFamily="2" charset="-78"/>
              </a:rPr>
              <a:t>و اصطلاحات فضای مجازی</a:t>
            </a:r>
          </a:p>
        </p:txBody>
      </p:sp>
    </p:spTree>
    <p:extLst>
      <p:ext uri="{BB962C8B-B14F-4D97-AF65-F5344CB8AC3E}">
        <p14:creationId xmlns:p14="http://schemas.microsoft.com/office/powerpoint/2010/main" val="12484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1000"/>
                                        <p:tgtEl>
                                          <p:spTgt spid="6"/>
                                        </p:tgtEl>
                                      </p:cBhvr>
                                    </p:animEffect>
                                    <p:anim calcmode="lin" valueType="num">
                                      <p:cBhvr>
                                        <p:cTn id="87" dur="1000" fill="hold"/>
                                        <p:tgtEl>
                                          <p:spTgt spid="6"/>
                                        </p:tgtEl>
                                        <p:attrNameLst>
                                          <p:attrName>ppt_x</p:attrName>
                                        </p:attrNameLst>
                                      </p:cBhvr>
                                      <p:tavLst>
                                        <p:tav tm="0">
                                          <p:val>
                                            <p:strVal val="#ppt_x"/>
                                          </p:val>
                                        </p:tav>
                                        <p:tav tm="100000">
                                          <p:val>
                                            <p:strVal val="#ppt_x"/>
                                          </p:val>
                                        </p:tav>
                                      </p:tavLst>
                                    </p:anim>
                                    <p:anim calcmode="lin" valueType="num">
                                      <p:cBhvr>
                                        <p:cTn id="8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19200" y="1143000"/>
          <a:ext cx="69342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52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5400000">
            <a:off x="5177680" y="3101808"/>
            <a:ext cx="5943600" cy="520456"/>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sz="2400" dirty="0" smtClean="0">
                <a:cs typeface="B Titr" pitchFamily="2" charset="-78"/>
              </a:rPr>
              <a:t>فیس بوک</a:t>
            </a:r>
            <a:endParaRPr lang="en-US" sz="2400" dirty="0">
              <a:cs typeface="B Titr" pitchFamily="2" charset="-78"/>
            </a:endParaRPr>
          </a:p>
        </p:txBody>
      </p:sp>
      <p:grpSp>
        <p:nvGrpSpPr>
          <p:cNvPr id="5" name="Group 4"/>
          <p:cNvGrpSpPr/>
          <p:nvPr/>
        </p:nvGrpSpPr>
        <p:grpSpPr>
          <a:xfrm>
            <a:off x="802652" y="398270"/>
            <a:ext cx="6957591" cy="2019743"/>
            <a:chOff x="4093750" y="113263"/>
            <a:chExt cx="1699791" cy="1189798"/>
          </a:xfrm>
        </p:grpSpPr>
        <p:sp>
          <p:nvSpPr>
            <p:cNvPr id="6" name="Rounded Rectangle 5"/>
            <p:cNvSpPr/>
            <p:nvPr/>
          </p:nvSpPr>
          <p:spPr>
            <a:xfrm>
              <a:off x="4093750" y="113263"/>
              <a:ext cx="1699791" cy="1189798"/>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7" name="Rounded Rectangle 4"/>
            <p:cNvSpPr/>
            <p:nvPr/>
          </p:nvSpPr>
          <p:spPr>
            <a:xfrm>
              <a:off x="4151842" y="171354"/>
              <a:ext cx="1583607" cy="1073616"/>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smtClean="0">
                  <a:solidFill>
                    <a:schemeClr val="tx1"/>
                  </a:solidFill>
                  <a:cs typeface="B Lotus" pitchFamily="2" charset="-78"/>
                </a:rPr>
                <a:t>فيس‌بوک- </a:t>
              </a:r>
              <a:r>
                <a:rPr lang="en-US" dirty="0" smtClean="0">
                  <a:solidFill>
                    <a:schemeClr val="tx1"/>
                  </a:solidFill>
                  <a:cs typeface="B Lotus" pitchFamily="2" charset="-78"/>
                </a:rPr>
                <a:t>Facebook</a:t>
              </a:r>
              <a:r>
                <a:rPr lang="fa-IR" dirty="0" smtClean="0">
                  <a:solidFill>
                    <a:schemeClr val="tx1"/>
                  </a:solidFill>
                  <a:cs typeface="B Lotus" pitchFamily="2" charset="-78"/>
                </a:rPr>
                <a:t>-</a:t>
              </a:r>
              <a:r>
                <a:rPr lang="en-US" dirty="0" smtClean="0">
                  <a:solidFill>
                    <a:schemeClr val="tx1"/>
                  </a:solidFill>
                  <a:cs typeface="B Lotus" pitchFamily="2" charset="-78"/>
                </a:rPr>
                <a:t> </a:t>
              </a:r>
              <a:r>
                <a:rPr lang="fa-IR" dirty="0">
                  <a:solidFill>
                    <a:schemeClr val="tx1"/>
                  </a:solidFill>
                  <a:cs typeface="B Lotus" pitchFamily="2" charset="-78"/>
                </a:rPr>
                <a:t>سرويس شبکه اجتماعي برخطي است که در سال ۲۰۰۴ ميلادي از سوي «مارک زاکربرگ» و دوستانش «ادوآردو سوری»، «اندرو مک‌کالم»، «داستین مسکوتیز» و «کریس هیوز» در دانشگاه هاروارد به وجود آمد. هم‌اکنون بيش از 1.8ميليارد نفر عضو فیس‌بوک هستند که به گفته خود فيس‌بوک 8.7درصد آنها کاربران جعلي هستند. فیس‌بوک در رتبه‌بندي وبگاه الکسا در ميان 10 وبگاه برتر و در رتبه دوم قرار دارد. اين وب‌سايت به چهل زبان دنيا قابل دسترس بوده و ۷۰درصد از کاربران آن در خارج از ایالات‌متحده هستند.</a:t>
              </a:r>
              <a:endParaRPr lang="en-US" dirty="0">
                <a:solidFill>
                  <a:schemeClr val="tx1"/>
                </a:solidFill>
                <a:cs typeface="B Lotus" pitchFamily="2" charset="-78"/>
              </a:endParaRPr>
            </a:p>
          </p:txBody>
        </p:sp>
      </p:grpSp>
      <p:grpSp>
        <p:nvGrpSpPr>
          <p:cNvPr id="14" name="Group 13"/>
          <p:cNvGrpSpPr/>
          <p:nvPr/>
        </p:nvGrpSpPr>
        <p:grpSpPr>
          <a:xfrm>
            <a:off x="802652" y="2653790"/>
            <a:ext cx="6957591" cy="716280"/>
            <a:chOff x="4093750" y="113263"/>
            <a:chExt cx="1699791" cy="1189798"/>
          </a:xfrm>
          <a:solidFill>
            <a:schemeClr val="bg1">
              <a:lumMod val="95000"/>
            </a:schemeClr>
          </a:solidFill>
        </p:grpSpPr>
        <p:sp>
          <p:nvSpPr>
            <p:cNvPr id="15" name="Rounded Rectangle 14"/>
            <p:cNvSpPr/>
            <p:nvPr/>
          </p:nvSpPr>
          <p:spPr>
            <a:xfrm>
              <a:off x="4093750" y="113263"/>
              <a:ext cx="1699791" cy="1189798"/>
            </a:xfrm>
            <a:prstGeom prst="round2DiagRect">
              <a:avLst/>
            </a:prstGeom>
            <a:grpFill/>
          </p:spPr>
          <p:style>
            <a:lnRef idx="3">
              <a:schemeClr val="lt1"/>
            </a:lnRef>
            <a:fillRef idx="1">
              <a:schemeClr val="accent6"/>
            </a:fillRef>
            <a:effectRef idx="1">
              <a:schemeClr val="accent6"/>
            </a:effectRef>
            <a:fontRef idx="minor">
              <a:schemeClr val="lt1"/>
            </a:fontRef>
          </p:style>
        </p:sp>
        <p:sp>
          <p:nvSpPr>
            <p:cNvPr id="16" name="Rounded Rectangle 4"/>
            <p:cNvSpPr/>
            <p:nvPr/>
          </p:nvSpPr>
          <p:spPr>
            <a:xfrm>
              <a:off x="4151842" y="171355"/>
              <a:ext cx="1583607" cy="1073614"/>
            </a:xfrm>
            <a:prstGeom prst="round2Diag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schemeClr val="tx1"/>
                  </a:solidFill>
                  <a:cs typeface="B Lotus" pitchFamily="2" charset="-78"/>
                </a:rPr>
                <a:t>فیس‌بوک در فوريه ۲۰۱۴ شرکت پیامک‌رسانی «واتس‌اپ» را به قيمت ۱۹ميليارد دلار خريداري کرد و در حال حاضر مالک هر دو شركت است. </a:t>
              </a:r>
              <a:endParaRPr lang="en-US" dirty="0">
                <a:solidFill>
                  <a:schemeClr val="tx1"/>
                </a:solidFill>
                <a:cs typeface="B Lotus" pitchFamily="2" charset="-78"/>
              </a:endParaRPr>
            </a:p>
          </p:txBody>
        </p:sp>
      </p:grpSp>
      <p:grpSp>
        <p:nvGrpSpPr>
          <p:cNvPr id="18" name="Group 17"/>
          <p:cNvGrpSpPr/>
          <p:nvPr/>
        </p:nvGrpSpPr>
        <p:grpSpPr>
          <a:xfrm>
            <a:off x="802652" y="3617220"/>
            <a:ext cx="6957591" cy="1737360"/>
            <a:chOff x="4093750" y="113263"/>
            <a:chExt cx="1699791" cy="1189798"/>
          </a:xfrm>
        </p:grpSpPr>
        <p:sp>
          <p:nvSpPr>
            <p:cNvPr id="19" name="Rounded Rectangle 18"/>
            <p:cNvSpPr/>
            <p:nvPr/>
          </p:nvSpPr>
          <p:spPr>
            <a:xfrm>
              <a:off x="4093750" y="113263"/>
              <a:ext cx="1699791" cy="1189798"/>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0" name="Rounded Rectangle 4"/>
            <p:cNvSpPr/>
            <p:nvPr/>
          </p:nvSpPr>
          <p:spPr>
            <a:xfrm>
              <a:off x="4151842" y="171355"/>
              <a:ext cx="1583607" cy="1073614"/>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ar-SA" dirty="0">
                  <a:solidFill>
                    <a:schemeClr val="tx1"/>
                  </a:solidFill>
                  <a:cs typeface="B Lotus" pitchFamily="2" charset="-78"/>
                </a:rPr>
                <a:t>تابه‌حال انتقادهاي زيادي به فیس‌بوک شده است؛ براي مثال مؤسس وب‌سایت «ويکي‌ليکس» مي‌گويد: «فيس‌بوک تنفرآميزترين ابزار جاسوسي است که تاکنون ايجاد شده ‌است. هرکس که نام و مشخصات دوستان خود را به شبکه اجتماعي فيس‌بوک اضافه مي‌کند بايد بداند که به شکل رايگان در خدمت دستگاه‌هاي اطلاعاتي امريکاست و اين گنجينه اطلاعاتي را براي آنها تکميل مي‌کند.» </a:t>
              </a:r>
              <a:endParaRPr lang="en-US" dirty="0">
                <a:solidFill>
                  <a:schemeClr val="tx1"/>
                </a:solidFill>
                <a:cs typeface="B Lotus" pitchFamily="2" charset="-78"/>
              </a:endParaRPr>
            </a:p>
          </p:txBody>
        </p:sp>
      </p:grpSp>
      <p:grpSp>
        <p:nvGrpSpPr>
          <p:cNvPr id="12" name="Group 11"/>
          <p:cNvGrpSpPr/>
          <p:nvPr/>
        </p:nvGrpSpPr>
        <p:grpSpPr>
          <a:xfrm>
            <a:off x="802652" y="5601730"/>
            <a:ext cx="6957591" cy="716280"/>
            <a:chOff x="4093750" y="113263"/>
            <a:chExt cx="1699791" cy="1189798"/>
          </a:xfrm>
          <a:solidFill>
            <a:schemeClr val="bg1">
              <a:lumMod val="95000"/>
            </a:schemeClr>
          </a:solidFill>
        </p:grpSpPr>
        <p:sp>
          <p:nvSpPr>
            <p:cNvPr id="13" name="Rounded Rectangle 12"/>
            <p:cNvSpPr/>
            <p:nvPr/>
          </p:nvSpPr>
          <p:spPr>
            <a:xfrm>
              <a:off x="4093750" y="113263"/>
              <a:ext cx="1699791" cy="1189798"/>
            </a:xfrm>
            <a:prstGeom prst="round2DiagRect">
              <a:avLst/>
            </a:prstGeom>
            <a:grpFill/>
          </p:spPr>
          <p:style>
            <a:lnRef idx="3">
              <a:schemeClr val="lt1"/>
            </a:lnRef>
            <a:fillRef idx="1">
              <a:schemeClr val="accent6"/>
            </a:fillRef>
            <a:effectRef idx="1">
              <a:schemeClr val="accent6"/>
            </a:effectRef>
            <a:fontRef idx="minor">
              <a:schemeClr val="lt1"/>
            </a:fontRef>
          </p:style>
        </p:sp>
        <p:sp>
          <p:nvSpPr>
            <p:cNvPr id="17" name="Rounded Rectangle 4"/>
            <p:cNvSpPr/>
            <p:nvPr/>
          </p:nvSpPr>
          <p:spPr>
            <a:xfrm>
              <a:off x="4151842" y="171355"/>
              <a:ext cx="1583607" cy="1073614"/>
            </a:xfrm>
            <a:prstGeom prst="round2Diag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schemeClr val="tx1"/>
                  </a:solidFill>
                  <a:cs typeface="B Lotus" pitchFamily="2" charset="-78"/>
                </a:rPr>
                <a:t>مؤسس فیس‌بوک مارک زاکربرگ </a:t>
              </a:r>
              <a:r>
                <a:rPr lang="fa-IR" dirty="0" smtClean="0">
                  <a:solidFill>
                    <a:schemeClr val="tx1"/>
                  </a:solidFill>
                  <a:cs typeface="B Lotus" pitchFamily="2" charset="-78"/>
                </a:rPr>
                <a:t>است. </a:t>
              </a:r>
              <a:r>
                <a:rPr lang="fa-IR" dirty="0">
                  <a:solidFill>
                    <a:schemeClr val="tx1"/>
                  </a:solidFill>
                  <a:cs typeface="B Lotus" pitchFamily="2" charset="-78"/>
                </a:rPr>
                <a:t>وي جوان‌ترین ميلياردر جهان تا سال 2008 است که ثروت وي را بالغ ‌بر 1.5ميليارد دلار تخمين زده‌اند. </a:t>
              </a:r>
              <a:endParaRPr lang="en-US" dirty="0">
                <a:solidFill>
                  <a:schemeClr val="tx1"/>
                </a:solidFill>
                <a:cs typeface="B Lotus" pitchFamily="2" charset="-78"/>
              </a:endParaRPr>
            </a:p>
          </p:txBody>
        </p:sp>
      </p:grpSp>
    </p:spTree>
    <p:extLst>
      <p:ext uri="{BB962C8B-B14F-4D97-AF65-F5344CB8AC3E}">
        <p14:creationId xmlns:p14="http://schemas.microsoft.com/office/powerpoint/2010/main" val="19061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5400000">
            <a:off x="6610927" y="1548121"/>
            <a:ext cx="3047998" cy="473142"/>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dirty="0" smtClean="0">
                <a:cs typeface="B Titr" pitchFamily="2" charset="-78"/>
              </a:rPr>
              <a:t>توییتر</a:t>
            </a:r>
            <a:endParaRPr lang="en-US" dirty="0">
              <a:cs typeface="B Titr" pitchFamily="2" charset="-78"/>
            </a:endParaRPr>
          </a:p>
        </p:txBody>
      </p:sp>
      <p:grpSp>
        <p:nvGrpSpPr>
          <p:cNvPr id="5" name="Group 4"/>
          <p:cNvGrpSpPr/>
          <p:nvPr/>
        </p:nvGrpSpPr>
        <p:grpSpPr>
          <a:xfrm>
            <a:off x="857852" y="260692"/>
            <a:ext cx="6957591" cy="1943543"/>
            <a:chOff x="4093750" y="113263"/>
            <a:chExt cx="1699791" cy="1189798"/>
          </a:xfrm>
        </p:grpSpPr>
        <p:sp>
          <p:nvSpPr>
            <p:cNvPr id="6" name="Rounded Rectangle 5"/>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7" name="Rounded Rectangle 4"/>
            <p:cNvSpPr/>
            <p:nvPr/>
          </p:nvSpPr>
          <p:spPr>
            <a:xfrm>
              <a:off x="4151842" y="171354"/>
              <a:ext cx="1583607" cy="1073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smtClean="0">
                  <a:solidFill>
                    <a:schemeClr val="tx1"/>
                  </a:solidFill>
                  <a:cs typeface="B Lotus" pitchFamily="2" charset="-78"/>
                </a:rPr>
                <a:t>توييتر-</a:t>
              </a:r>
              <a:r>
                <a:rPr lang="en-US" dirty="0" smtClean="0">
                  <a:solidFill>
                    <a:schemeClr val="tx1"/>
                  </a:solidFill>
                  <a:cs typeface="B Lotus" pitchFamily="2" charset="-78"/>
                </a:rPr>
                <a:t>Twitter </a:t>
              </a:r>
              <a:r>
                <a:rPr lang="fa-IR" dirty="0" smtClean="0">
                  <a:solidFill>
                    <a:schemeClr val="tx1"/>
                  </a:solidFill>
                  <a:cs typeface="B Lotus" pitchFamily="2" charset="-78"/>
                </a:rPr>
                <a:t>- شبکه‌اي </a:t>
              </a:r>
              <a:r>
                <a:rPr lang="fa-IR" dirty="0">
                  <a:solidFill>
                    <a:schemeClr val="tx1"/>
                  </a:solidFill>
                  <a:cs typeface="B Lotus" pitchFamily="2" charset="-78"/>
                </a:rPr>
                <a:t>اجتماعي و سرويس ارايه‌دهنده ميکروبلاگ است که به کاربران اجازه مي‌دهد تا ۱۴۰ حرف، پيام متني را که </a:t>
              </a:r>
              <a:r>
                <a:rPr lang="fa-IR" dirty="0" smtClean="0">
                  <a:solidFill>
                    <a:schemeClr val="tx1"/>
                  </a:solidFill>
                  <a:cs typeface="B Lotus" pitchFamily="2" charset="-78"/>
                </a:rPr>
                <a:t>توييت- </a:t>
              </a:r>
              <a:r>
                <a:rPr lang="en-US" dirty="0" smtClean="0">
                  <a:solidFill>
                    <a:schemeClr val="tx1"/>
                  </a:solidFill>
                  <a:cs typeface="B Lotus" pitchFamily="2" charset="-78"/>
                </a:rPr>
                <a:t>Tweet</a:t>
              </a:r>
              <a:r>
                <a:rPr lang="fa-IR" dirty="0" smtClean="0">
                  <a:solidFill>
                    <a:schemeClr val="tx1"/>
                  </a:solidFill>
                  <a:cs typeface="B Lotus" pitchFamily="2" charset="-78"/>
                </a:rPr>
                <a:t>- ناميده </a:t>
              </a:r>
              <a:r>
                <a:rPr lang="fa-IR" dirty="0">
                  <a:solidFill>
                    <a:schemeClr val="tx1"/>
                  </a:solidFill>
                  <a:cs typeface="B Lotus" pitchFamily="2" charset="-78"/>
                </a:rPr>
                <a:t>مي‌شود، ارسال کنند. اين شناسه به‌قدری نو بود که به‌سرعت بين کاربران اينترنت به محبوبيت رسيد و بعدها قابلیت ارسال فیلم و عکس را نیز به خود اضافه کرد. هم‌اکنون توييتر در رتبه‌بندي وبگاه الکسا در ميان 10 وبگاه برتر و در رتبه هشتم قرار دارد. </a:t>
              </a:r>
              <a:endParaRPr lang="en-US" dirty="0">
                <a:solidFill>
                  <a:schemeClr val="tx1"/>
                </a:solidFill>
                <a:cs typeface="B Lotus" pitchFamily="2" charset="-78"/>
              </a:endParaRPr>
            </a:p>
          </p:txBody>
        </p:sp>
      </p:grpSp>
      <p:grpSp>
        <p:nvGrpSpPr>
          <p:cNvPr id="14" name="Group 13"/>
          <p:cNvGrpSpPr/>
          <p:nvPr/>
        </p:nvGrpSpPr>
        <p:grpSpPr>
          <a:xfrm>
            <a:off x="857852" y="2318092"/>
            <a:ext cx="6957591" cy="928457"/>
            <a:chOff x="4093750" y="113263"/>
            <a:chExt cx="1699791" cy="1189798"/>
          </a:xfrm>
          <a:solidFill>
            <a:schemeClr val="bg1">
              <a:lumMod val="95000"/>
            </a:schemeClr>
          </a:solidFill>
        </p:grpSpPr>
        <p:sp>
          <p:nvSpPr>
            <p:cNvPr id="15" name="Rounded Rectangle 14"/>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16"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schemeClr val="tx1"/>
                  </a:solidFill>
                  <a:cs typeface="B Lotus" pitchFamily="2" charset="-78"/>
                </a:rPr>
                <a:t>توييتر در مارس ۲۰۰۶ به وسيله «جک دورسي» ايجاد شد و در ژوئيه ۲۰۰۶ آغاز به کار کرد. اين ميکروبلاگينگ در سال ۲۰۱۲ داراي ۵۰۰ميليون کاربر بوده است که ۳۴۰ميليون توييت در روز مي‌فرستند و بيش از 1.6ميليارد جست‌وجو در آن انجام مي‌شود.</a:t>
              </a:r>
              <a:endParaRPr lang="en-US" dirty="0">
                <a:solidFill>
                  <a:schemeClr val="tx1"/>
                </a:solidFill>
                <a:cs typeface="B Lotus" pitchFamily="2" charset="-78"/>
              </a:endParaRPr>
            </a:p>
          </p:txBody>
        </p:sp>
      </p:grpSp>
      <p:grpSp>
        <p:nvGrpSpPr>
          <p:cNvPr id="18" name="Group 17"/>
          <p:cNvGrpSpPr/>
          <p:nvPr/>
        </p:nvGrpSpPr>
        <p:grpSpPr>
          <a:xfrm>
            <a:off x="857852" y="3403442"/>
            <a:ext cx="6957591" cy="1505450"/>
            <a:chOff x="4093750" y="113263"/>
            <a:chExt cx="1699791" cy="1189798"/>
          </a:xfrm>
        </p:grpSpPr>
        <p:sp>
          <p:nvSpPr>
            <p:cNvPr id="19" name="Rounded Rectangle 18"/>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0" name="Rounded Rectangle 4"/>
            <p:cNvSpPr/>
            <p:nvPr/>
          </p:nvSpPr>
          <p:spPr>
            <a:xfrm>
              <a:off x="4151842" y="171355"/>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ar-SA" dirty="0" smtClean="0">
                  <a:solidFill>
                    <a:schemeClr val="tx1"/>
                  </a:solidFill>
                  <a:cs typeface="B Lotus" pitchFamily="2" charset="-78"/>
                </a:rPr>
                <a:t>اينستاگرم</a:t>
              </a:r>
              <a:r>
                <a:rPr lang="fa-IR" dirty="0" smtClean="0">
                  <a:solidFill>
                    <a:schemeClr val="tx1"/>
                  </a:solidFill>
                  <a:cs typeface="B Lotus" pitchFamily="2" charset="-78"/>
                </a:rPr>
                <a:t>-</a:t>
              </a:r>
              <a:r>
                <a:rPr lang="en-US" dirty="0" smtClean="0">
                  <a:solidFill>
                    <a:schemeClr val="tx1"/>
                  </a:solidFill>
                  <a:cs typeface="B Lotus" pitchFamily="2" charset="-78"/>
                </a:rPr>
                <a:t>Instagram</a:t>
              </a:r>
              <a:r>
                <a:rPr lang="fa-IR" dirty="0" smtClean="0">
                  <a:solidFill>
                    <a:schemeClr val="tx1"/>
                  </a:solidFill>
                  <a:cs typeface="B Lotus" pitchFamily="2" charset="-78"/>
                </a:rPr>
                <a:t>-</a:t>
              </a:r>
              <a:r>
                <a:rPr lang="en-US" dirty="0" smtClean="0">
                  <a:solidFill>
                    <a:schemeClr val="tx1"/>
                  </a:solidFill>
                  <a:cs typeface="B Lotus" pitchFamily="2" charset="-78"/>
                </a:rPr>
                <a:t> </a:t>
              </a:r>
              <a:r>
                <a:rPr lang="ar-SA" dirty="0" smtClean="0">
                  <a:solidFill>
                    <a:schemeClr val="tx1"/>
                  </a:solidFill>
                  <a:cs typeface="B Lotus" pitchFamily="2" charset="-78"/>
                </a:rPr>
                <a:t>يا </a:t>
              </a:r>
              <a:r>
                <a:rPr lang="ar-SA" dirty="0">
                  <a:solidFill>
                    <a:schemeClr val="tx1"/>
                  </a:solidFill>
                  <a:cs typeface="B Lotus" pitchFamily="2" charset="-78"/>
                </a:rPr>
                <a:t>اينستا شبکه اجتماعي اشتراک‌گذاری عکس و ويديو است که اين امکان را به کاربرانش مي‌دهد که عکس‌ها و ويديوهايشان را در ديگر شبکه‌هاي اجتماعي نظير «فيس‌بوک»، «تویيتر»، «تامبلر» و «فليکر» به اشتراک بگذارند. کاربران همچنين مي‌توانند از فيلترهاي ديجيتال براي عکس‌هايشان استفاده کنند. محدوديت اشتراک‌گذاري ويديو در حال حاضر در اينستاگرام ۶۰ ثانيه است.</a:t>
              </a:r>
              <a:endParaRPr lang="en-US" dirty="0">
                <a:solidFill>
                  <a:schemeClr val="tx1"/>
                </a:solidFill>
                <a:cs typeface="B Lotus" pitchFamily="2" charset="-78"/>
              </a:endParaRPr>
            </a:p>
          </p:txBody>
        </p:sp>
      </p:grpSp>
      <p:grpSp>
        <p:nvGrpSpPr>
          <p:cNvPr id="12" name="Group 11"/>
          <p:cNvGrpSpPr/>
          <p:nvPr/>
        </p:nvGrpSpPr>
        <p:grpSpPr>
          <a:xfrm>
            <a:off x="879461" y="5036215"/>
            <a:ext cx="6957591" cy="1502140"/>
            <a:chOff x="4093750" y="113263"/>
            <a:chExt cx="1699791" cy="1189798"/>
          </a:xfrm>
          <a:solidFill>
            <a:schemeClr val="bg1">
              <a:lumMod val="95000"/>
            </a:schemeClr>
          </a:solidFill>
        </p:grpSpPr>
        <p:sp>
          <p:nvSpPr>
            <p:cNvPr id="13" name="Rounded Rectangle 12"/>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17"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schemeClr val="tx1"/>
                  </a:solidFill>
                  <a:cs typeface="B Lotus" pitchFamily="2" charset="-78"/>
                </a:rPr>
                <a:t>اينستاگرام به‌ وسیله «کوين سيستروم» و «مايک کرايگر» خلق و در اکتبر ۲۰۱۰ راه‌اندازي شد. اين سرويس به‌سرعت محبوبيت کسب کرد و تعداد كاربرانش به بيش از ۳۰۰ميليون کاربر تا دسامبر ۲۰۱۴ رسيد.</a:t>
              </a:r>
            </a:p>
            <a:p>
              <a:pPr algn="ctr" rtl="1"/>
              <a:r>
                <a:rPr lang="fa-IR" dirty="0">
                  <a:solidFill>
                    <a:schemeClr val="tx1"/>
                  </a:solidFill>
                  <a:cs typeface="B Lotus" pitchFamily="2" charset="-78"/>
                </a:rPr>
                <a:t>بين شبکه‌های مختلف اجتماعي، اينستاگرام نقش اصلي را در ذائقه‌سازي، معرفي سبک زندگي غیراسلامی و ترويج مدها و محصولات فرهنگي غربي ايفا می‌کند.</a:t>
              </a:r>
            </a:p>
          </p:txBody>
        </p:sp>
      </p:grpSp>
      <p:sp>
        <p:nvSpPr>
          <p:cNvPr id="21" name="Rounded Rectangle 20"/>
          <p:cNvSpPr/>
          <p:nvPr/>
        </p:nvSpPr>
        <p:spPr>
          <a:xfrm rot="5400000">
            <a:off x="6600042" y="4734327"/>
            <a:ext cx="3134913" cy="473142"/>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dirty="0" smtClean="0">
                <a:cs typeface="B Titr" pitchFamily="2" charset="-78"/>
              </a:rPr>
              <a:t>اینستاگرام</a:t>
            </a:r>
            <a:endParaRPr lang="en-US" dirty="0">
              <a:cs typeface="B Titr" pitchFamily="2" charset="-78"/>
            </a:endParaRPr>
          </a:p>
        </p:txBody>
      </p:sp>
    </p:spTree>
    <p:extLst>
      <p:ext uri="{BB962C8B-B14F-4D97-AF65-F5344CB8AC3E}">
        <p14:creationId xmlns:p14="http://schemas.microsoft.com/office/powerpoint/2010/main" val="34932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5400000">
            <a:off x="6691532" y="1411211"/>
            <a:ext cx="2939677" cy="473142"/>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dirty="0" smtClean="0">
                <a:solidFill>
                  <a:prstClr val="white"/>
                </a:solidFill>
                <a:cs typeface="B Titr" pitchFamily="2" charset="-78"/>
              </a:rPr>
              <a:t>واتس اپ</a:t>
            </a:r>
            <a:endParaRPr lang="en-US" dirty="0">
              <a:solidFill>
                <a:prstClr val="white"/>
              </a:solidFill>
              <a:cs typeface="B Titr" pitchFamily="2" charset="-78"/>
            </a:endParaRPr>
          </a:p>
        </p:txBody>
      </p:sp>
      <p:grpSp>
        <p:nvGrpSpPr>
          <p:cNvPr id="5" name="Group 4"/>
          <p:cNvGrpSpPr/>
          <p:nvPr/>
        </p:nvGrpSpPr>
        <p:grpSpPr>
          <a:xfrm>
            <a:off x="879104" y="177944"/>
            <a:ext cx="6957591" cy="1943543"/>
            <a:chOff x="4093750" y="113263"/>
            <a:chExt cx="1699791" cy="1189798"/>
          </a:xfrm>
        </p:grpSpPr>
        <p:sp>
          <p:nvSpPr>
            <p:cNvPr id="6" name="Rounded Rectangle 5"/>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7" name="Rounded Rectangle 4"/>
            <p:cNvSpPr/>
            <p:nvPr/>
          </p:nvSpPr>
          <p:spPr>
            <a:xfrm>
              <a:off x="4151842" y="171354"/>
              <a:ext cx="1583607" cy="1073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smtClean="0">
                  <a:solidFill>
                    <a:prstClr val="black"/>
                  </a:solidFill>
                  <a:cs typeface="B Lotus" pitchFamily="2" charset="-78"/>
                </a:rPr>
                <a:t>واتس‌اپ- </a:t>
              </a:r>
              <a:r>
                <a:rPr lang="en-US" dirty="0" err="1" smtClean="0">
                  <a:solidFill>
                    <a:prstClr val="black"/>
                  </a:solidFill>
                  <a:cs typeface="B Lotus" pitchFamily="2" charset="-78"/>
                </a:rPr>
                <a:t>WhatsApp</a:t>
              </a:r>
              <a:r>
                <a:rPr lang="fa-IR" dirty="0" smtClean="0">
                  <a:solidFill>
                    <a:prstClr val="black"/>
                  </a:solidFill>
                  <a:cs typeface="B Lotus" pitchFamily="2" charset="-78"/>
                </a:rPr>
                <a:t>-</a:t>
              </a:r>
              <a:r>
                <a:rPr lang="en-US" dirty="0" smtClean="0">
                  <a:solidFill>
                    <a:prstClr val="black"/>
                  </a:solidFill>
                  <a:cs typeface="B Lotus" pitchFamily="2" charset="-78"/>
                </a:rPr>
                <a:t> </a:t>
              </a:r>
              <a:r>
                <a:rPr lang="fa-IR" dirty="0">
                  <a:solidFill>
                    <a:prstClr val="black"/>
                  </a:solidFill>
                  <a:cs typeface="B Lotus" pitchFamily="2" charset="-78"/>
                </a:rPr>
                <a:t>برنامه پيام‌رساني فوري براي تلفن‌هاي هوشمند است</a:t>
              </a:r>
              <a:r>
                <a:rPr lang="fa-IR" dirty="0" smtClean="0">
                  <a:solidFill>
                    <a:prstClr val="black"/>
                  </a:solidFill>
                  <a:cs typeface="B Lotus" pitchFamily="2" charset="-78"/>
                </a:rPr>
                <a:t>. </a:t>
              </a:r>
              <a:r>
                <a:rPr lang="fa-IR" dirty="0">
                  <a:solidFill>
                    <a:prstClr val="black"/>
                  </a:solidFill>
                  <a:cs typeface="B Lotus" pitchFamily="2" charset="-78"/>
                </a:rPr>
                <a:t>واتس‌اپ و نرم‌افزارهاي شبيه آن امروزه با گسترش اينترنت همراه، جايگزيني براي اس‌.ام‌.اس يا پيام‌هاي متني کلاسيک شده‌اند. </a:t>
              </a:r>
              <a:r>
                <a:rPr lang="fa-IR" dirty="0" smtClean="0">
                  <a:solidFill>
                    <a:prstClr val="black"/>
                  </a:solidFill>
                  <a:cs typeface="B Lotus" pitchFamily="2" charset="-78"/>
                </a:rPr>
                <a:t>در </a:t>
              </a:r>
              <a:r>
                <a:rPr lang="fa-IR" dirty="0">
                  <a:solidFill>
                    <a:prstClr val="black"/>
                  </a:solidFill>
                  <a:cs typeface="B Lotus" pitchFamily="2" charset="-78"/>
                </a:rPr>
                <a:t>اوايل فوريه ۲۰۱۶ واتس‌اپ اعلام کرد که تعداد مشترک‌های شبکه از مرز يک‌ميليارد نفر گذشت. علاوه بر قابليت فرستادن متن ساده مي‌توان فايل‌هاي رایانه‌ای مثل «پی‌دی‌اف»، «عکس»، «صوت» و «ويديو» را از طريق واتس‌اپ ارسال کرد. قرار است قابليت انجام مکالمه ويديويي به‌زودی روي اين شبکه پيام‌رساني راه‌اندازي شود.</a:t>
              </a:r>
            </a:p>
          </p:txBody>
        </p:sp>
      </p:grpSp>
      <p:grpSp>
        <p:nvGrpSpPr>
          <p:cNvPr id="14" name="Group 13"/>
          <p:cNvGrpSpPr/>
          <p:nvPr/>
        </p:nvGrpSpPr>
        <p:grpSpPr>
          <a:xfrm>
            <a:off x="879104" y="2189164"/>
            <a:ext cx="6957591" cy="928457"/>
            <a:chOff x="4093750" y="113263"/>
            <a:chExt cx="1699791" cy="1189798"/>
          </a:xfrm>
          <a:solidFill>
            <a:schemeClr val="bg1">
              <a:lumMod val="95000"/>
            </a:schemeClr>
          </a:solidFill>
        </p:grpSpPr>
        <p:sp>
          <p:nvSpPr>
            <p:cNvPr id="15" name="Rounded Rectangle 14"/>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16"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prstClr val="black"/>
                  </a:solidFill>
                  <a:cs typeface="B Lotus" pitchFamily="2" charset="-78"/>
                </a:rPr>
                <a:t>واتس‌اپ در اواسط سال ۱۳۹۴ از نسخه فارسي سايتش رونمايي کرد. اين پيام‌رسان در حال حاضر با احتساب فارسي، ۴۶ زبان را پشتيباني مي‌کند.</a:t>
              </a:r>
              <a:endParaRPr lang="en-US" dirty="0">
                <a:solidFill>
                  <a:prstClr val="black"/>
                </a:solidFill>
                <a:cs typeface="B Lotus" pitchFamily="2" charset="-78"/>
              </a:endParaRPr>
            </a:p>
          </p:txBody>
        </p:sp>
      </p:grpSp>
      <p:grpSp>
        <p:nvGrpSpPr>
          <p:cNvPr id="18" name="Group 17"/>
          <p:cNvGrpSpPr/>
          <p:nvPr/>
        </p:nvGrpSpPr>
        <p:grpSpPr>
          <a:xfrm>
            <a:off x="879104" y="3313692"/>
            <a:ext cx="6957591" cy="2546227"/>
            <a:chOff x="4093750" y="113263"/>
            <a:chExt cx="1699791" cy="1189798"/>
          </a:xfrm>
        </p:grpSpPr>
        <p:sp>
          <p:nvSpPr>
            <p:cNvPr id="19" name="Rounded Rectangle 18"/>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0" name="Rounded Rectangle 4"/>
            <p:cNvSpPr/>
            <p:nvPr/>
          </p:nvSpPr>
          <p:spPr>
            <a:xfrm>
              <a:off x="4151842" y="171355"/>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ar-SA" dirty="0">
                  <a:solidFill>
                    <a:prstClr val="black"/>
                  </a:solidFill>
                  <a:cs typeface="B Lotus" pitchFamily="2" charset="-78"/>
                </a:rPr>
                <a:t>نرم‌افزار مالکيتي چندسکویی پيام‌رسان فوري صدا روي پروتکل اينترنت براي تلفن‌هاي هوشمند </a:t>
              </a:r>
              <a:r>
                <a:rPr lang="ar-SA" dirty="0" smtClean="0">
                  <a:solidFill>
                    <a:prstClr val="black"/>
                  </a:solidFill>
                  <a:cs typeface="B Lotus" pitchFamily="2" charset="-78"/>
                </a:rPr>
                <a:t>است</a:t>
              </a:r>
              <a:r>
                <a:rPr lang="fa-IR" dirty="0" smtClean="0">
                  <a:solidFill>
                    <a:prstClr val="black"/>
                  </a:solidFill>
                  <a:cs typeface="B Lotus" pitchFamily="2" charset="-78"/>
                </a:rPr>
                <a:t>. </a:t>
              </a:r>
              <a:r>
                <a:rPr lang="ar-SA" dirty="0" smtClean="0">
                  <a:solidFill>
                    <a:prstClr val="black"/>
                  </a:solidFill>
                  <a:cs typeface="B Lotus" pitchFamily="2" charset="-78"/>
                </a:rPr>
                <a:t>وايبر </a:t>
              </a:r>
              <a:r>
                <a:rPr lang="ar-SA" dirty="0">
                  <a:solidFill>
                    <a:prstClr val="black"/>
                  </a:solidFill>
                  <a:cs typeface="B Lotus" pitchFamily="2" charset="-78"/>
                </a:rPr>
                <a:t>به وسيله چهار همکار یهودی تأسيس شد: تلمن مارکو، «ايگور مگزينيک»، «ساني مارولي» و «اوفر اسمچا». مارکو مديرعامل شرکت است که چهار سال در ارتش رژیم صهیونیستی مشغول به کار بوده است و از دانشگاه تل‌آويو فارغ‌التحصيل شده است. در ۱۴ فوريه ۲۰۱۴ وايبر از سوي شرکت «راکوتن» به قيمت ۹۰۰ميليون دلار خريداري شد. پيش از فوريه ۲۰۱۴، بيشتر سهام اين شرکت را خانواده‌اي یهودی به نام «شباتاي» (55.2درصد) و تلمن مارکو (11.4درصد) و نيز شرکتي امريکايي به نام </a:t>
              </a:r>
              <a:r>
                <a:rPr lang="en-US" dirty="0">
                  <a:solidFill>
                    <a:prstClr val="black"/>
                  </a:solidFill>
                  <a:cs typeface="B Lotus" pitchFamily="2" charset="-78"/>
                </a:rPr>
                <a:t>IRS </a:t>
              </a:r>
              <a:r>
                <a:rPr lang="ar-SA" dirty="0">
                  <a:solidFill>
                    <a:prstClr val="black"/>
                  </a:solidFill>
                  <a:cs typeface="B Lotus" pitchFamily="2" charset="-78"/>
                </a:rPr>
                <a:t>وست (12.5درصد) در اختيار داشته‌اند.</a:t>
              </a:r>
            </a:p>
          </p:txBody>
        </p:sp>
      </p:grpSp>
      <p:grpSp>
        <p:nvGrpSpPr>
          <p:cNvPr id="12" name="Group 11"/>
          <p:cNvGrpSpPr/>
          <p:nvPr/>
        </p:nvGrpSpPr>
        <p:grpSpPr>
          <a:xfrm>
            <a:off x="879103" y="5957734"/>
            <a:ext cx="6957591" cy="701448"/>
            <a:chOff x="4093750" y="113263"/>
            <a:chExt cx="1699791" cy="1189798"/>
          </a:xfrm>
          <a:solidFill>
            <a:schemeClr val="bg1">
              <a:lumMod val="95000"/>
            </a:schemeClr>
          </a:solidFill>
        </p:grpSpPr>
        <p:sp>
          <p:nvSpPr>
            <p:cNvPr id="13" name="Rounded Rectangle 12"/>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17"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prstClr val="black"/>
                  </a:solidFill>
                  <a:cs typeface="B Lotus" pitchFamily="2" charset="-78"/>
                </a:rPr>
                <a:t>بنا به گزارش الکسا اينترنت، کاربران داخل ايران بزرگ‌ترین درصد بازديدکنندگان از شبکه وايبر دات کام هستند و ايراني‌ها بيش از ۱۷درصد از کاربران اين شبکه را تشکيل مي‌دهند. </a:t>
              </a:r>
            </a:p>
          </p:txBody>
        </p:sp>
      </p:grpSp>
      <p:sp>
        <p:nvSpPr>
          <p:cNvPr id="21" name="Rounded Rectangle 20"/>
          <p:cNvSpPr/>
          <p:nvPr/>
        </p:nvSpPr>
        <p:spPr>
          <a:xfrm rot="5400000">
            <a:off x="6528788" y="4749865"/>
            <a:ext cx="3345491" cy="473142"/>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dirty="0" smtClean="0">
                <a:solidFill>
                  <a:prstClr val="white"/>
                </a:solidFill>
                <a:cs typeface="B Titr" pitchFamily="2" charset="-78"/>
              </a:rPr>
              <a:t>وایبر</a:t>
            </a:r>
            <a:endParaRPr lang="en-US" dirty="0">
              <a:solidFill>
                <a:prstClr val="white"/>
              </a:solidFill>
              <a:cs typeface="B Titr" pitchFamily="2" charset="-78"/>
            </a:endParaRPr>
          </a:p>
        </p:txBody>
      </p:sp>
    </p:spTree>
    <p:extLst>
      <p:ext uri="{BB962C8B-B14F-4D97-AF65-F5344CB8AC3E}">
        <p14:creationId xmlns:p14="http://schemas.microsoft.com/office/powerpoint/2010/main" val="102076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rot="5400000">
            <a:off x="6155273" y="3180811"/>
            <a:ext cx="3860648" cy="473141"/>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sz="2000" dirty="0" smtClean="0">
                <a:cs typeface="B Titr" pitchFamily="2" charset="-78"/>
              </a:rPr>
              <a:t>تلگرام</a:t>
            </a:r>
            <a:endParaRPr lang="en-US" sz="2000" dirty="0">
              <a:cs typeface="B Titr" pitchFamily="2" charset="-78"/>
            </a:endParaRPr>
          </a:p>
        </p:txBody>
      </p:sp>
      <p:grpSp>
        <p:nvGrpSpPr>
          <p:cNvPr id="3" name="Group 2"/>
          <p:cNvGrpSpPr/>
          <p:nvPr/>
        </p:nvGrpSpPr>
        <p:grpSpPr>
          <a:xfrm>
            <a:off x="785718" y="1487056"/>
            <a:ext cx="6957591" cy="1799398"/>
            <a:chOff x="4093750" y="113263"/>
            <a:chExt cx="1699791" cy="1189798"/>
          </a:xfrm>
        </p:grpSpPr>
        <p:sp>
          <p:nvSpPr>
            <p:cNvPr id="4" name="Rounded Rectangle 3"/>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5" name="Rounded Rectangle 4"/>
            <p:cNvSpPr/>
            <p:nvPr/>
          </p:nvSpPr>
          <p:spPr>
            <a:xfrm>
              <a:off x="4151842" y="171355"/>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fa-IR" dirty="0">
                  <a:solidFill>
                    <a:schemeClr val="tx1"/>
                  </a:solidFill>
                  <a:cs typeface="B Lotus" pitchFamily="2" charset="-78"/>
                </a:rPr>
                <a:t>تلگرام، یک نرم‌افزار پیام‌رسان است که به شکل متن باز (قابل تغییر توسط برنامه‌نویسان) ارائه شده است. کاربران مي‌توانند پيام‌ها، تصاوير، ويديوها و اسناد (انواع پرونده‌ها پشتيباني مي‌شوند) خود را رمزنگاري‌‌شده تبادل کنند. تلگرام در تبلت‌ها، </a:t>
              </a:r>
              <a:r>
                <a:rPr lang="fa-IR" dirty="0" smtClean="0">
                  <a:solidFill>
                    <a:schemeClr val="tx1"/>
                  </a:solidFill>
                  <a:cs typeface="B Lotus" pitchFamily="2" charset="-78"/>
                </a:rPr>
                <a:t>تلفن همراه و </a:t>
              </a:r>
              <a:r>
                <a:rPr lang="fa-IR" dirty="0">
                  <a:solidFill>
                    <a:schemeClr val="tx1"/>
                  </a:solidFill>
                  <a:cs typeface="B Lotus" pitchFamily="2" charset="-78"/>
                </a:rPr>
                <a:t>دستگاه‌هاي بدون واي‌فاي هم در دسترس است. موفقيت عجيب اين نرم‌افزار طي دو سال گذشته دور از انتظار بوده و هم‌اکنون به فراگیرترین پیام‌رسان بين ايرانيان تبديل شده است. </a:t>
              </a:r>
              <a:endParaRPr lang="en-US" dirty="0">
                <a:solidFill>
                  <a:schemeClr val="tx1"/>
                </a:solidFill>
                <a:cs typeface="B Lotus" pitchFamily="2" charset="-78"/>
              </a:endParaRPr>
            </a:p>
          </p:txBody>
        </p:sp>
      </p:grpSp>
      <p:grpSp>
        <p:nvGrpSpPr>
          <p:cNvPr id="6" name="Group 5"/>
          <p:cNvGrpSpPr/>
          <p:nvPr/>
        </p:nvGrpSpPr>
        <p:grpSpPr>
          <a:xfrm>
            <a:off x="785718" y="3401292"/>
            <a:ext cx="6957591" cy="998805"/>
            <a:chOff x="4093750" y="113263"/>
            <a:chExt cx="1699791" cy="1189798"/>
          </a:xfrm>
          <a:solidFill>
            <a:schemeClr val="bg1">
              <a:lumMod val="95000"/>
            </a:schemeClr>
          </a:solidFill>
        </p:grpSpPr>
        <p:sp>
          <p:nvSpPr>
            <p:cNvPr id="7" name="Rounded Rectangle 6"/>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8"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fa-IR" dirty="0">
                  <a:solidFill>
                    <a:schemeClr val="tx1"/>
                  </a:solidFill>
                  <a:cs typeface="B Lotus" pitchFamily="2" charset="-78"/>
                </a:rPr>
                <a:t>مدير سايت تلگرام «پاول دروف» و برادرش «نيکولاي» بوده که مدير سابق شبکه اجتماعي «وي‌کي»، بزرگ‌ترین شبکه اجتماعي دنيا بعد از فیس‌بوک است که به «زاکربرگ روسي» يا «زاکربرگ دوم» معروف است. </a:t>
              </a:r>
            </a:p>
          </p:txBody>
        </p:sp>
      </p:grpSp>
      <p:grpSp>
        <p:nvGrpSpPr>
          <p:cNvPr id="9" name="Group 8"/>
          <p:cNvGrpSpPr/>
          <p:nvPr/>
        </p:nvGrpSpPr>
        <p:grpSpPr>
          <a:xfrm>
            <a:off x="785718" y="4535056"/>
            <a:ext cx="6957591" cy="812649"/>
            <a:chOff x="4093750" y="113263"/>
            <a:chExt cx="1699791" cy="1189798"/>
          </a:xfrm>
        </p:grpSpPr>
        <p:sp>
          <p:nvSpPr>
            <p:cNvPr id="10" name="Rounded Rectangle 9"/>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11" name="Rounded Rectangle 4"/>
            <p:cNvSpPr/>
            <p:nvPr/>
          </p:nvSpPr>
          <p:spPr>
            <a:xfrm>
              <a:off x="4151842" y="171355"/>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fa-IR" dirty="0">
                  <a:solidFill>
                    <a:schemeClr val="tx1"/>
                  </a:solidFill>
                  <a:cs typeface="B Lotus" pitchFamily="2" charset="-78"/>
                </a:rPr>
                <a:t>مهم‌ترین امکانات تلگرام امکان ايجاد گروه بین کاربران، کانال‌های اطلاع‌رسانی و ربات‌ها است که این اصطلاحات در ادامه معرفی می‌شوند.</a:t>
              </a:r>
            </a:p>
          </p:txBody>
        </p:sp>
      </p:grpSp>
    </p:spTree>
    <p:extLst>
      <p:ext uri="{BB962C8B-B14F-4D97-AF65-F5344CB8AC3E}">
        <p14:creationId xmlns:p14="http://schemas.microsoft.com/office/powerpoint/2010/main" val="36945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5400000">
            <a:off x="6771723" y="1638412"/>
            <a:ext cx="2895601" cy="473142"/>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dirty="0" smtClean="0">
                <a:solidFill>
                  <a:prstClr val="white"/>
                </a:solidFill>
                <a:cs typeface="B Titr" pitchFamily="2" charset="-78"/>
              </a:rPr>
              <a:t>اسکایپ</a:t>
            </a:r>
            <a:endParaRPr lang="en-US" dirty="0">
              <a:solidFill>
                <a:prstClr val="white"/>
              </a:solidFill>
              <a:cs typeface="B Titr" pitchFamily="2" charset="-78"/>
            </a:endParaRPr>
          </a:p>
        </p:txBody>
      </p:sp>
      <p:grpSp>
        <p:nvGrpSpPr>
          <p:cNvPr id="5" name="Group 4"/>
          <p:cNvGrpSpPr/>
          <p:nvPr/>
        </p:nvGrpSpPr>
        <p:grpSpPr>
          <a:xfrm>
            <a:off x="930035" y="427181"/>
            <a:ext cx="6957591" cy="1524000"/>
            <a:chOff x="4093750" y="113263"/>
            <a:chExt cx="1699791" cy="1189798"/>
          </a:xfrm>
        </p:grpSpPr>
        <p:sp>
          <p:nvSpPr>
            <p:cNvPr id="6" name="Rounded Rectangle 5"/>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7" name="Rounded Rectangle 4"/>
            <p:cNvSpPr/>
            <p:nvPr/>
          </p:nvSpPr>
          <p:spPr>
            <a:xfrm>
              <a:off x="4151842" y="171354"/>
              <a:ext cx="1583607" cy="1073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smtClean="0">
                  <a:solidFill>
                    <a:prstClr val="black"/>
                  </a:solidFill>
                  <a:cs typeface="B Lotus" pitchFamily="2" charset="-78"/>
                </a:rPr>
                <a:t>اسکايپ- </a:t>
              </a:r>
              <a:r>
                <a:rPr lang="en-US" dirty="0" smtClean="0">
                  <a:solidFill>
                    <a:prstClr val="black"/>
                  </a:solidFill>
                  <a:cs typeface="B Lotus" pitchFamily="2" charset="-78"/>
                </a:rPr>
                <a:t>Skype</a:t>
              </a:r>
              <a:r>
                <a:rPr lang="fa-IR" dirty="0" smtClean="0">
                  <a:solidFill>
                    <a:prstClr val="black"/>
                  </a:solidFill>
                  <a:cs typeface="B Lotus" pitchFamily="2" charset="-78"/>
                </a:rPr>
                <a:t>- نرم‌افزاري </a:t>
              </a:r>
              <a:r>
                <a:rPr lang="fa-IR" dirty="0">
                  <a:solidFill>
                    <a:prstClr val="black"/>
                  </a:solidFill>
                  <a:cs typeface="B Lotus" pitchFamily="2" charset="-78"/>
                </a:rPr>
                <a:t>کاربردي است که به کاربر اجازه مي‌دهد به‌ وسیله صدا روي پروتکل اينترنت تماس تلفني برقرار کنند. تماس تلفني و ويديويي بين کاربران اسکايپ کاملاً رايگان است و براي تماس با تلفن ثابت و موبايل نياز به خريد اعتبار است. </a:t>
              </a:r>
            </a:p>
            <a:p>
              <a:pPr algn="ctr" rtl="1"/>
              <a:r>
                <a:rPr lang="fa-IR" dirty="0">
                  <a:solidFill>
                    <a:prstClr val="black"/>
                  </a:solidFill>
                  <a:cs typeface="B Lotus" pitchFamily="2" charset="-78"/>
                </a:rPr>
                <a:t>برنامه اسکايپ تا پايان سال ۲۰۰۹ ميلادي بيش از ۵۰۰ميليون کاربر داشته است.</a:t>
              </a:r>
            </a:p>
          </p:txBody>
        </p:sp>
      </p:grpSp>
      <p:grpSp>
        <p:nvGrpSpPr>
          <p:cNvPr id="14" name="Group 13"/>
          <p:cNvGrpSpPr/>
          <p:nvPr/>
        </p:nvGrpSpPr>
        <p:grpSpPr>
          <a:xfrm>
            <a:off x="930035" y="2078505"/>
            <a:ext cx="6957591" cy="1244276"/>
            <a:chOff x="4093750" y="113263"/>
            <a:chExt cx="1699791" cy="1189798"/>
          </a:xfrm>
          <a:solidFill>
            <a:schemeClr val="bg1">
              <a:lumMod val="95000"/>
            </a:schemeClr>
          </a:solidFill>
        </p:grpSpPr>
        <p:sp>
          <p:nvSpPr>
            <p:cNvPr id="15" name="Rounded Rectangle 14"/>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16"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prstClr val="black"/>
                  </a:solidFill>
                  <a:cs typeface="B Lotus" pitchFamily="2" charset="-78"/>
                </a:rPr>
                <a:t>شرکت پشتيباني‌کننده اين شبکه به نام </a:t>
              </a:r>
              <a:r>
                <a:rPr lang="en-US" dirty="0">
                  <a:solidFill>
                    <a:prstClr val="black"/>
                  </a:solidFill>
                  <a:cs typeface="B Lotus" pitchFamily="2" charset="-78"/>
                </a:rPr>
                <a:t>Skype Group </a:t>
              </a:r>
              <a:r>
                <a:rPr lang="fa-IR" dirty="0">
                  <a:solidFill>
                    <a:prstClr val="black"/>
                  </a:solidFill>
                  <a:cs typeface="B Lotus" pitchFamily="2" charset="-78"/>
                </a:rPr>
                <a:t>در سال ۲۰۰۵ به وسيله شرکت </a:t>
              </a:r>
              <a:r>
                <a:rPr lang="en-US" dirty="0" err="1">
                  <a:solidFill>
                    <a:prstClr val="black"/>
                  </a:solidFill>
                  <a:cs typeface="B Lotus" pitchFamily="2" charset="-78"/>
                </a:rPr>
                <a:t>ebay</a:t>
              </a:r>
              <a:r>
                <a:rPr lang="en-US" dirty="0">
                  <a:solidFill>
                    <a:prstClr val="black"/>
                  </a:solidFill>
                  <a:cs typeface="B Lotus" pitchFamily="2" charset="-78"/>
                </a:rPr>
                <a:t> </a:t>
              </a:r>
              <a:r>
                <a:rPr lang="fa-IR" dirty="0">
                  <a:solidFill>
                    <a:prstClr val="black"/>
                  </a:solidFill>
                  <a:cs typeface="B Lotus" pitchFamily="2" charset="-78"/>
                </a:rPr>
                <a:t>خريداري شد و در سال ۲۰۱۱ مايکروسافت اسکايپ را به قيمت 8.5ميليارد دلار خريد. مقر اصلي اين شرکت در لوکزامبورگ است و شعبه‌هايي نيز در لندن، پاريس، تالين و پراگ دارد.</a:t>
              </a:r>
              <a:endParaRPr lang="en-US" dirty="0">
                <a:solidFill>
                  <a:prstClr val="black"/>
                </a:solidFill>
                <a:cs typeface="B Lotus" pitchFamily="2" charset="-78"/>
              </a:endParaRPr>
            </a:p>
          </p:txBody>
        </p:sp>
      </p:grpSp>
      <p:grpSp>
        <p:nvGrpSpPr>
          <p:cNvPr id="18" name="Group 17"/>
          <p:cNvGrpSpPr/>
          <p:nvPr/>
        </p:nvGrpSpPr>
        <p:grpSpPr>
          <a:xfrm>
            <a:off x="930035" y="3569930"/>
            <a:ext cx="6957591" cy="1505450"/>
            <a:chOff x="4093750" y="113263"/>
            <a:chExt cx="1699791" cy="1189798"/>
          </a:xfrm>
        </p:grpSpPr>
        <p:sp>
          <p:nvSpPr>
            <p:cNvPr id="19" name="Rounded Rectangle 18"/>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0" name="Rounded Rectangle 4"/>
            <p:cNvSpPr/>
            <p:nvPr/>
          </p:nvSpPr>
          <p:spPr>
            <a:xfrm>
              <a:off x="4151842" y="171355"/>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ar-SA" dirty="0" smtClean="0">
                  <a:solidFill>
                    <a:prstClr val="black"/>
                  </a:solidFill>
                  <a:cs typeface="B Lotus" pitchFamily="2" charset="-78"/>
                </a:rPr>
                <a:t>لاين</a:t>
              </a:r>
              <a:r>
                <a:rPr lang="fa-IR" dirty="0" smtClean="0">
                  <a:solidFill>
                    <a:prstClr val="black"/>
                  </a:solidFill>
                  <a:cs typeface="B Lotus" pitchFamily="2" charset="-78"/>
                </a:rPr>
                <a:t>-</a:t>
              </a:r>
              <a:r>
                <a:rPr lang="ar-SA" dirty="0" smtClean="0">
                  <a:solidFill>
                    <a:prstClr val="black"/>
                  </a:solidFill>
                  <a:cs typeface="B Lotus" pitchFamily="2" charset="-78"/>
                </a:rPr>
                <a:t> </a:t>
              </a:r>
              <a:r>
                <a:rPr lang="en-US" dirty="0" smtClean="0">
                  <a:solidFill>
                    <a:prstClr val="black"/>
                  </a:solidFill>
                  <a:cs typeface="B Lotus" pitchFamily="2" charset="-78"/>
                </a:rPr>
                <a:t>Line</a:t>
              </a:r>
              <a:r>
                <a:rPr lang="fa-IR" dirty="0" smtClean="0">
                  <a:solidFill>
                    <a:prstClr val="black"/>
                  </a:solidFill>
                  <a:cs typeface="B Lotus" pitchFamily="2" charset="-78"/>
                </a:rPr>
                <a:t>- </a:t>
              </a:r>
              <a:r>
                <a:rPr lang="en-US" dirty="0" smtClean="0">
                  <a:solidFill>
                    <a:prstClr val="black"/>
                  </a:solidFill>
                  <a:cs typeface="B Lotus" pitchFamily="2" charset="-78"/>
                </a:rPr>
                <a:t> </a:t>
              </a:r>
              <a:r>
                <a:rPr lang="ar-SA" dirty="0" smtClean="0">
                  <a:solidFill>
                    <a:prstClr val="black"/>
                  </a:solidFill>
                  <a:cs typeface="B Lotus" pitchFamily="2" charset="-78"/>
                </a:rPr>
                <a:t>نرم‌افزار </a:t>
              </a:r>
              <a:r>
                <a:rPr lang="ar-SA" dirty="0">
                  <a:solidFill>
                    <a:prstClr val="black"/>
                  </a:solidFill>
                  <a:cs typeface="B Lotus" pitchFamily="2" charset="-78"/>
                </a:rPr>
                <a:t>کاربردي پيام‌رسان فوري مخصوص تلفن‌هاي هوشمند و رايانه‌هاي شخصي است. لاين به کاربرانش اين امکان را مي‌دهد تا با يکديگر به تبادل پيام‌هاي متني، عکس، ويديو و موسيقي </a:t>
              </a:r>
              <a:r>
                <a:rPr lang="ar-SA" dirty="0" smtClean="0">
                  <a:solidFill>
                    <a:prstClr val="black"/>
                  </a:solidFill>
                  <a:cs typeface="B Lotus" pitchFamily="2" charset="-78"/>
                </a:rPr>
                <a:t>در نسخه</a:t>
              </a:r>
              <a:r>
                <a:rPr lang="fa-IR" dirty="0" smtClean="0">
                  <a:solidFill>
                    <a:prstClr val="black"/>
                  </a:solidFill>
                  <a:cs typeface="B Lotus" pitchFamily="2" charset="-78"/>
                </a:rPr>
                <a:t>-</a:t>
              </a:r>
              <a:r>
                <a:rPr lang="ar-SA" dirty="0" smtClean="0">
                  <a:solidFill>
                    <a:prstClr val="black"/>
                  </a:solidFill>
                  <a:cs typeface="B Lotus" pitchFamily="2" charset="-78"/>
                </a:rPr>
                <a:t> </a:t>
              </a:r>
              <a:r>
                <a:rPr lang="en-US" dirty="0" smtClean="0">
                  <a:solidFill>
                    <a:prstClr val="black"/>
                  </a:solidFill>
                  <a:cs typeface="B Lotus" pitchFamily="2" charset="-78"/>
                </a:rPr>
                <a:t>PC</a:t>
              </a:r>
              <a:r>
                <a:rPr lang="fa-IR" dirty="0" smtClean="0">
                  <a:solidFill>
                    <a:prstClr val="black"/>
                  </a:solidFill>
                  <a:cs typeface="B Lotus" pitchFamily="2" charset="-78"/>
                </a:rPr>
                <a:t>- </a:t>
              </a:r>
              <a:r>
                <a:rPr lang="en-US" dirty="0" smtClean="0">
                  <a:solidFill>
                    <a:prstClr val="black"/>
                  </a:solidFill>
                  <a:cs typeface="B Lotus" pitchFamily="2" charset="-78"/>
                </a:rPr>
                <a:t> </a:t>
              </a:r>
              <a:r>
                <a:rPr lang="ar-SA" dirty="0">
                  <a:solidFill>
                    <a:prstClr val="black"/>
                  </a:solidFill>
                  <a:cs typeface="B Lotus" pitchFamily="2" charset="-78"/>
                </a:rPr>
                <a:t>بپردازند. لاين همچنين امکان برقراري تماس صوتي و تصويري را از طريق بسترهاي </a:t>
              </a:r>
              <a:r>
                <a:rPr lang="ar-SA" dirty="0" smtClean="0">
                  <a:solidFill>
                    <a:prstClr val="black"/>
                  </a:solidFill>
                  <a:cs typeface="B Lotus" pitchFamily="2" charset="-78"/>
                </a:rPr>
                <a:t>اينترنتي</a:t>
              </a:r>
              <a:r>
                <a:rPr lang="fa-IR" dirty="0" smtClean="0">
                  <a:solidFill>
                    <a:prstClr val="black"/>
                  </a:solidFill>
                  <a:cs typeface="B Lotus" pitchFamily="2" charset="-78"/>
                </a:rPr>
                <a:t>-</a:t>
              </a:r>
              <a:r>
                <a:rPr lang="ar-SA" dirty="0" smtClean="0">
                  <a:solidFill>
                    <a:prstClr val="black"/>
                  </a:solidFill>
                  <a:cs typeface="B Lotus" pitchFamily="2" charset="-78"/>
                </a:rPr>
                <a:t> </a:t>
              </a:r>
              <a:r>
                <a:rPr lang="en-US" dirty="0" err="1" smtClean="0">
                  <a:solidFill>
                    <a:prstClr val="black"/>
                  </a:solidFill>
                  <a:cs typeface="B Lotus" pitchFamily="2" charset="-78"/>
                </a:rPr>
                <a:t>Voip</a:t>
              </a:r>
              <a:r>
                <a:rPr lang="fa-IR" dirty="0" smtClean="0">
                  <a:solidFill>
                    <a:prstClr val="black"/>
                  </a:solidFill>
                  <a:cs typeface="B Lotus" pitchFamily="2" charset="-78"/>
                </a:rPr>
                <a:t>-</a:t>
              </a:r>
              <a:r>
                <a:rPr lang="en-US" dirty="0" smtClean="0">
                  <a:solidFill>
                    <a:prstClr val="black"/>
                  </a:solidFill>
                  <a:cs typeface="B Lotus" pitchFamily="2" charset="-78"/>
                </a:rPr>
                <a:t> </a:t>
              </a:r>
              <a:r>
                <a:rPr lang="ar-SA" dirty="0">
                  <a:solidFill>
                    <a:prstClr val="black"/>
                  </a:solidFill>
                  <a:cs typeface="B Lotus" pitchFamily="2" charset="-78"/>
                </a:rPr>
                <a:t>براي کاربرانش فراهم مي‌كند. </a:t>
              </a:r>
              <a:endParaRPr lang="en-US" dirty="0">
                <a:solidFill>
                  <a:prstClr val="black"/>
                </a:solidFill>
                <a:cs typeface="B Lotus" pitchFamily="2" charset="-78"/>
              </a:endParaRPr>
            </a:p>
          </p:txBody>
        </p:sp>
      </p:grpSp>
      <p:grpSp>
        <p:nvGrpSpPr>
          <p:cNvPr id="12" name="Group 11"/>
          <p:cNvGrpSpPr/>
          <p:nvPr/>
        </p:nvGrpSpPr>
        <p:grpSpPr>
          <a:xfrm>
            <a:off x="951644" y="5202703"/>
            <a:ext cx="6957591" cy="1091877"/>
            <a:chOff x="4093750" y="113263"/>
            <a:chExt cx="1699791" cy="1189798"/>
          </a:xfrm>
          <a:solidFill>
            <a:schemeClr val="bg1">
              <a:lumMod val="95000"/>
            </a:schemeClr>
          </a:solidFill>
        </p:grpSpPr>
        <p:sp>
          <p:nvSpPr>
            <p:cNvPr id="13" name="Rounded Rectangle 12"/>
            <p:cNvSpPr/>
            <p:nvPr/>
          </p:nvSpPr>
          <p:spPr>
            <a:xfrm>
              <a:off x="4093750" y="113263"/>
              <a:ext cx="1699791" cy="1189798"/>
            </a:xfrm>
            <a:prstGeom prst="roundRect">
              <a:avLst>
                <a:gd name="adj" fmla="val 16670"/>
              </a:avLst>
            </a:prstGeom>
            <a:grpFill/>
          </p:spPr>
          <p:style>
            <a:lnRef idx="3">
              <a:schemeClr val="lt1"/>
            </a:lnRef>
            <a:fillRef idx="1">
              <a:schemeClr val="accent6"/>
            </a:fillRef>
            <a:effectRef idx="1">
              <a:schemeClr val="accent6"/>
            </a:effectRef>
            <a:fontRef idx="minor">
              <a:schemeClr val="lt1"/>
            </a:fontRef>
          </p:style>
        </p:sp>
        <p:sp>
          <p:nvSpPr>
            <p:cNvPr id="17" name="Rounded Rectangle 4"/>
            <p:cNvSpPr/>
            <p:nvPr/>
          </p:nvSpPr>
          <p:spPr>
            <a:xfrm>
              <a:off x="4151842" y="171355"/>
              <a:ext cx="1583607" cy="1073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rtl="1"/>
              <a:r>
                <a:rPr lang="fa-IR" dirty="0">
                  <a:solidFill>
                    <a:prstClr val="black"/>
                  </a:solidFill>
                  <a:cs typeface="B Lotus" pitchFamily="2" charset="-78"/>
                </a:rPr>
                <a:t>لاين در سال ۲۰۱۱ در ژاپن راه‌اندازي شد و در دو سال به بزرگ‌ترين شبکه اجتماعي ژاپني تبديل شد، به‌ صورتی که در نوامبر ۲۰۱۳ تعداد کاربران آن در سطح جهاني به مرز ۳۰۰ميليون نفر رسيد که از اين تعداد ۵۰ميليون آن را ژاپني‌ها تشکيل مي‌دادند.</a:t>
              </a:r>
            </a:p>
          </p:txBody>
        </p:sp>
      </p:grpSp>
      <p:sp>
        <p:nvSpPr>
          <p:cNvPr id="21" name="Rounded Rectangle 20"/>
          <p:cNvSpPr/>
          <p:nvPr/>
        </p:nvSpPr>
        <p:spPr>
          <a:xfrm rot="5400000">
            <a:off x="6869897" y="4729893"/>
            <a:ext cx="2699251" cy="430129"/>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anchor="ctr"/>
          <a:lstStyle/>
          <a:p>
            <a:pPr algn="ctr"/>
            <a:r>
              <a:rPr lang="fa-IR" dirty="0" smtClean="0">
                <a:solidFill>
                  <a:prstClr val="white"/>
                </a:solidFill>
                <a:cs typeface="B Titr" pitchFamily="2" charset="-78"/>
              </a:rPr>
              <a:t>لاین</a:t>
            </a:r>
            <a:endParaRPr lang="en-US" dirty="0">
              <a:solidFill>
                <a:prstClr val="white"/>
              </a:solidFill>
              <a:cs typeface="B Titr" pitchFamily="2" charset="-78"/>
            </a:endParaRPr>
          </a:p>
        </p:txBody>
      </p:sp>
    </p:spTree>
    <p:extLst>
      <p:ext uri="{BB962C8B-B14F-4D97-AF65-F5344CB8AC3E}">
        <p14:creationId xmlns:p14="http://schemas.microsoft.com/office/powerpoint/2010/main" val="7092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510" y="1676400"/>
            <a:ext cx="2549096" cy="584775"/>
          </a:xfrm>
          <a:prstGeom prst="rect">
            <a:avLst/>
          </a:prstGeom>
        </p:spPr>
        <p:txBody>
          <a:bodyPr wrap="none">
            <a:spAutoFit/>
          </a:bodyPr>
          <a:lstStyle/>
          <a:p>
            <a:r>
              <a:rPr lang="fa-IR" sz="3200" dirty="0" smtClean="0">
                <a:solidFill>
                  <a:schemeClr val="bg1">
                    <a:lumMod val="50000"/>
                  </a:schemeClr>
                </a:solidFill>
                <a:cs typeface="B Titr" pitchFamily="2" charset="-78"/>
              </a:rPr>
              <a:t>با احتیاط برانید!</a:t>
            </a:r>
          </a:p>
        </p:txBody>
      </p:sp>
      <p:sp>
        <p:nvSpPr>
          <p:cNvPr id="6" name="Rectangle 5"/>
          <p:cNvSpPr/>
          <p:nvPr/>
        </p:nvSpPr>
        <p:spPr>
          <a:xfrm>
            <a:off x="1066800" y="2261175"/>
            <a:ext cx="2315057" cy="369332"/>
          </a:xfrm>
          <a:prstGeom prst="rect">
            <a:avLst/>
          </a:prstGeom>
        </p:spPr>
        <p:txBody>
          <a:bodyPr wrap="none">
            <a:spAutoFit/>
          </a:bodyPr>
          <a:lstStyle/>
          <a:p>
            <a:r>
              <a:rPr lang="fa-IR" u="sng" dirty="0">
                <a:solidFill>
                  <a:schemeClr val="bg1">
                    <a:lumMod val="50000"/>
                  </a:schemeClr>
                </a:solidFill>
                <a:latin typeface="Adobe Arabic" panose="02040503050201020203" pitchFamily="18" charset="-78"/>
                <a:cs typeface="Adobe Arabic" panose="02040503050201020203" pitchFamily="18" charset="-78"/>
              </a:rPr>
              <a:t>آسیب ها و تهدیدهای فضای مجازی</a:t>
            </a:r>
          </a:p>
        </p:txBody>
      </p:sp>
      <p:sp>
        <p:nvSpPr>
          <p:cNvPr id="8" name="Rectangle 7"/>
          <p:cNvSpPr/>
          <p:nvPr/>
        </p:nvSpPr>
        <p:spPr>
          <a:xfrm>
            <a:off x="1050828" y="1135380"/>
            <a:ext cx="1116011" cy="369332"/>
          </a:xfrm>
          <a:prstGeom prst="rect">
            <a:avLst/>
          </a:prstGeom>
          <a:solidFill>
            <a:srgbClr val="FF0000"/>
          </a:solidFill>
        </p:spPr>
        <p:txBody>
          <a:bodyPr wrap="none">
            <a:spAutoFit/>
          </a:bodyPr>
          <a:lstStyle/>
          <a:p>
            <a:pPr algn="ctr"/>
            <a:r>
              <a:rPr lang="fa-IR" dirty="0" smtClean="0">
                <a:solidFill>
                  <a:schemeClr val="bg1"/>
                </a:solidFill>
                <a:cs typeface="B Titr" pitchFamily="2" charset="-78"/>
              </a:rPr>
              <a:t>فصل چهارم</a:t>
            </a:r>
            <a:endParaRPr lang="en-US" dirty="0" smtClean="0">
              <a:solidFill>
                <a:schemeClr val="bg1"/>
              </a:solidFill>
              <a:effectLst/>
              <a:cs typeface="B Titr"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92723"/>
            <a:ext cx="6477000" cy="6477000"/>
          </a:xfrm>
          <a:prstGeom prst="rect">
            <a:avLst/>
          </a:prstGeom>
        </p:spPr>
      </p:pic>
    </p:spTree>
    <p:extLst>
      <p:ext uri="{BB962C8B-B14F-4D97-AF65-F5344CB8AC3E}">
        <p14:creationId xmlns:p14="http://schemas.microsoft.com/office/powerpoint/2010/main" val="40650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1000" fill="hold"/>
                                        <p:tgtEl>
                                          <p:spTgt spid="6"/>
                                        </p:tgtEl>
                                        <p:attrNameLst>
                                          <p:attrName>ppt_x</p:attrName>
                                        </p:attrNameLst>
                                      </p:cBhvr>
                                      <p:tavLst>
                                        <p:tav tm="0">
                                          <p:val>
                                            <p:strVal val="#ppt_x"/>
                                          </p:val>
                                        </p:tav>
                                        <p:tav tm="100000">
                                          <p:val>
                                            <p:strVal val="#ppt_x"/>
                                          </p:val>
                                        </p:tav>
                                      </p:tavLst>
                                    </p:anim>
                                    <p:anim calcmode="lin" valueType="num">
                                      <p:cBhvr additive="base">
                                        <p:cTn id="5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41763" y="1409411"/>
            <a:ext cx="8343900" cy="1039375"/>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SA" dirty="0">
                <a:solidFill>
                  <a:prstClr val="black"/>
                </a:solidFill>
                <a:cs typeface="B Lotus" pitchFamily="2" charset="-78"/>
              </a:rPr>
              <a:t>در اینکه استفاده افراطی و وسواس‌گونه از فضای مجازی منجر به </a:t>
            </a:r>
            <a:r>
              <a:rPr lang="ar-SA" dirty="0" smtClean="0">
                <a:solidFill>
                  <a:prstClr val="black"/>
                </a:solidFill>
                <a:cs typeface="B Lotus" pitchFamily="2" charset="-78"/>
              </a:rPr>
              <a:t>آسیب</a:t>
            </a:r>
            <a:r>
              <a:rPr lang="fa-IR" dirty="0" smtClean="0">
                <a:solidFill>
                  <a:prstClr val="black"/>
                </a:solidFill>
                <a:cs typeface="B Lotus" pitchFamily="2" charset="-78"/>
              </a:rPr>
              <a:t> </a:t>
            </a:r>
            <a:r>
              <a:rPr lang="ar-SA" dirty="0" smtClean="0">
                <a:solidFill>
                  <a:prstClr val="black"/>
                </a:solidFill>
                <a:cs typeface="B Lotus" pitchFamily="2" charset="-78"/>
              </a:rPr>
              <a:t>های </a:t>
            </a:r>
            <a:r>
              <a:rPr lang="ar-SA" dirty="0">
                <a:solidFill>
                  <a:prstClr val="black"/>
                </a:solidFill>
                <a:cs typeface="B Lotus" pitchFamily="2" charset="-78"/>
              </a:rPr>
              <a:t>مفرط فردی و روانی </a:t>
            </a:r>
            <a:r>
              <a:rPr lang="ar-SA" dirty="0" smtClean="0">
                <a:solidFill>
                  <a:prstClr val="black"/>
                </a:solidFill>
                <a:cs typeface="B Lotus" pitchFamily="2" charset="-78"/>
              </a:rPr>
              <a:t>می</a:t>
            </a:r>
            <a:r>
              <a:rPr lang="fa-IR" dirty="0" smtClean="0">
                <a:solidFill>
                  <a:prstClr val="black"/>
                </a:solidFill>
                <a:cs typeface="B Lotus" pitchFamily="2" charset="-78"/>
              </a:rPr>
              <a:t> </a:t>
            </a:r>
            <a:r>
              <a:rPr lang="ar-SA" dirty="0" smtClean="0">
                <a:solidFill>
                  <a:prstClr val="black"/>
                </a:solidFill>
                <a:cs typeface="B Lotus" pitchFamily="2" charset="-78"/>
              </a:rPr>
              <a:t>شود</a:t>
            </a:r>
            <a:r>
              <a:rPr lang="ar-SA" dirty="0">
                <a:solidFill>
                  <a:prstClr val="black"/>
                </a:solidFill>
                <a:cs typeface="B Lotus" pitchFamily="2" charset="-78"/>
              </a:rPr>
              <a:t>، تردیدی نیست. از منظر اندیشمندان صرف بخش قابل‌توجهی از وقت در ارتباطات مجازی باعث اضطراب، </a:t>
            </a:r>
            <a:r>
              <a:rPr lang="ar-SA" dirty="0" smtClean="0">
                <a:solidFill>
                  <a:prstClr val="black"/>
                </a:solidFill>
                <a:cs typeface="B Lotus" pitchFamily="2" charset="-78"/>
              </a:rPr>
              <a:t>افسردگی، </a:t>
            </a:r>
            <a:r>
              <a:rPr lang="ar-SA" dirty="0">
                <a:solidFill>
                  <a:prstClr val="black"/>
                </a:solidFill>
                <a:cs typeface="B Lotus" pitchFamily="2" charset="-78"/>
              </a:rPr>
              <a:t>بی‌حوصلگی، پرخاشگری و فردگرایی می‌شود. </a:t>
            </a:r>
            <a:endParaRPr lang="en-US" sz="2000" b="1" dirty="0" smtClean="0">
              <a:solidFill>
                <a:prstClr val="black"/>
              </a:solidFill>
              <a:cs typeface="B Lotus" pitchFamily="2" charset="-78"/>
            </a:endParaRPr>
          </a:p>
        </p:txBody>
      </p:sp>
      <p:sp>
        <p:nvSpPr>
          <p:cNvPr id="14" name="Round Diagonal Corner Rectangle 13"/>
          <p:cNvSpPr/>
          <p:nvPr/>
        </p:nvSpPr>
        <p:spPr>
          <a:xfrm>
            <a:off x="322429" y="2941868"/>
            <a:ext cx="8343900" cy="147156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استفاده افراطی و وسواس‌گونه از فضای مجازی منجر به افسردگی، انزوای اجتماعی، کاهش ارتباطات خانوادگی، کاهش </a:t>
            </a:r>
            <a:r>
              <a:rPr lang="ar-SA" dirty="0" smtClean="0">
                <a:solidFill>
                  <a:prstClr val="black"/>
                </a:solidFill>
                <a:cs typeface="B Lotus" pitchFamily="2" charset="-78"/>
              </a:rPr>
              <a:t>فعالیت</a:t>
            </a:r>
            <a:r>
              <a:rPr lang="fa-IR" dirty="0" smtClean="0">
                <a:solidFill>
                  <a:prstClr val="black"/>
                </a:solidFill>
                <a:cs typeface="B Lotus" pitchFamily="2" charset="-78"/>
              </a:rPr>
              <a:t> </a:t>
            </a:r>
            <a:r>
              <a:rPr lang="ar-SA" dirty="0" smtClean="0">
                <a:solidFill>
                  <a:prstClr val="black"/>
                </a:solidFill>
                <a:cs typeface="B Lotus" pitchFamily="2" charset="-78"/>
              </a:rPr>
              <a:t>های </a:t>
            </a:r>
            <a:r>
              <a:rPr lang="ar-SA" dirty="0">
                <a:solidFill>
                  <a:prstClr val="black"/>
                </a:solidFill>
                <a:cs typeface="B Lotus" pitchFamily="2" charset="-78"/>
              </a:rPr>
              <a:t>خارج از خانه، شرکت نکردن در مجامع عمومی، اضطراب، کاهش عزت‌نفس، بدبینی، نارضایتی از ظاهر، پرخاشگری، رفتارهای ضداجتماعی، هیجان زیاد، افزایش رفتارهای پرخطر جنسی، تنوع‌طلبی جنسی، افزایش رویکرد مثبت به رفتارهای ضداجتماعی و غیراخلاقی و... </a:t>
            </a:r>
            <a:r>
              <a:rPr lang="ar-SA" dirty="0" smtClean="0">
                <a:solidFill>
                  <a:prstClr val="black"/>
                </a:solidFill>
                <a:cs typeface="B Lotus" pitchFamily="2" charset="-78"/>
              </a:rPr>
              <a:t>می شود</a:t>
            </a:r>
            <a:r>
              <a:rPr lang="ar-SA" dirty="0">
                <a:solidFill>
                  <a:prstClr val="black"/>
                </a:solidFill>
                <a:cs typeface="B Lotus" pitchFamily="2" charset="-78"/>
              </a:rPr>
              <a:t>.</a:t>
            </a:r>
            <a:endParaRPr lang="en-US" dirty="0" smtClean="0">
              <a:solidFill>
                <a:prstClr val="black"/>
              </a:solidFill>
              <a:cs typeface="B Lotus" pitchFamily="2" charset="-78"/>
            </a:endParaRPr>
          </a:p>
        </p:txBody>
      </p:sp>
      <p:sp>
        <p:nvSpPr>
          <p:cNvPr id="15" name="Round Diagonal Corner Rectangle 14"/>
          <p:cNvSpPr/>
          <p:nvPr/>
        </p:nvSpPr>
        <p:spPr>
          <a:xfrm>
            <a:off x="342900" y="4884783"/>
            <a:ext cx="8343900" cy="1039368"/>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«کاپلان</a:t>
            </a:r>
            <a:r>
              <a:rPr lang="ar-SA" dirty="0" smtClean="0">
                <a:solidFill>
                  <a:prstClr val="black"/>
                </a:solidFill>
                <a:cs typeface="B Lotus" pitchFamily="2" charset="-78"/>
              </a:rPr>
              <a:t>» </a:t>
            </a:r>
            <a:r>
              <a:rPr lang="fa-IR" dirty="0" smtClean="0">
                <a:solidFill>
                  <a:prstClr val="black"/>
                </a:solidFill>
                <a:cs typeface="B Lotus" pitchFamily="2" charset="-78"/>
              </a:rPr>
              <a:t>در تحقیقات خود </a:t>
            </a:r>
            <a:r>
              <a:rPr lang="ar-SA" dirty="0" smtClean="0">
                <a:solidFill>
                  <a:prstClr val="black"/>
                </a:solidFill>
                <a:cs typeface="B Lotus" pitchFamily="2" charset="-78"/>
              </a:rPr>
              <a:t>به </a:t>
            </a:r>
            <a:r>
              <a:rPr lang="ar-SA" dirty="0">
                <a:solidFill>
                  <a:prstClr val="black"/>
                </a:solidFill>
                <a:cs typeface="B Lotus" pitchFamily="2" charset="-78"/>
              </a:rPr>
              <a:t>این نتیجه رسید که افراد معتاد به اینترنت </a:t>
            </a:r>
            <a:r>
              <a:rPr lang="ar-SA" dirty="0" smtClean="0">
                <a:solidFill>
                  <a:prstClr val="black"/>
                </a:solidFill>
                <a:cs typeface="B Lotus" pitchFamily="2" charset="-78"/>
              </a:rPr>
              <a:t>ویژگی</a:t>
            </a:r>
            <a:r>
              <a:rPr lang="fa-IR" dirty="0" smtClean="0">
                <a:solidFill>
                  <a:prstClr val="black"/>
                </a:solidFill>
                <a:cs typeface="B Lotus" pitchFamily="2" charset="-78"/>
              </a:rPr>
              <a:t> </a:t>
            </a:r>
            <a:r>
              <a:rPr lang="ar-SA" dirty="0" smtClean="0">
                <a:solidFill>
                  <a:prstClr val="black"/>
                </a:solidFill>
                <a:cs typeface="B Lotus" pitchFamily="2" charset="-78"/>
              </a:rPr>
              <a:t>هایی </a:t>
            </a:r>
            <a:r>
              <a:rPr lang="ar-SA" dirty="0">
                <a:solidFill>
                  <a:prstClr val="black"/>
                </a:solidFill>
                <a:cs typeface="B Lotus" pitchFamily="2" charset="-78"/>
              </a:rPr>
              <a:t>چون احساس تنهایی، کم‌رویی، </a:t>
            </a:r>
            <a:r>
              <a:rPr lang="ar-SA" dirty="0" smtClean="0">
                <a:solidFill>
                  <a:prstClr val="black"/>
                </a:solidFill>
                <a:cs typeface="B Lotus" pitchFamily="2" charset="-78"/>
              </a:rPr>
              <a:t>کناره</a:t>
            </a:r>
            <a:r>
              <a:rPr lang="fa-IR" dirty="0" smtClean="0">
                <a:solidFill>
                  <a:prstClr val="black"/>
                </a:solidFill>
                <a:cs typeface="B Lotus" pitchFamily="2" charset="-78"/>
              </a:rPr>
              <a:t> </a:t>
            </a:r>
            <a:r>
              <a:rPr lang="ar-SA" dirty="0" smtClean="0">
                <a:solidFill>
                  <a:prstClr val="black"/>
                </a:solidFill>
                <a:cs typeface="B Lotus" pitchFamily="2" charset="-78"/>
              </a:rPr>
              <a:t>گیری </a:t>
            </a:r>
            <a:r>
              <a:rPr lang="ar-SA" dirty="0">
                <a:solidFill>
                  <a:prstClr val="black"/>
                </a:solidFill>
                <a:cs typeface="B Lotus" pitchFamily="2" charset="-78"/>
              </a:rPr>
              <a:t>اجتماعی و افسردگی دارند و افراد وابسته به اینترنت از نظر </a:t>
            </a:r>
            <a:r>
              <a:rPr lang="ar-SA" dirty="0" smtClean="0">
                <a:solidFill>
                  <a:prstClr val="black"/>
                </a:solidFill>
                <a:cs typeface="B Lotus" pitchFamily="2" charset="-78"/>
              </a:rPr>
              <a:t>واکنش</a:t>
            </a:r>
            <a:r>
              <a:rPr lang="fa-IR" dirty="0" smtClean="0">
                <a:solidFill>
                  <a:prstClr val="black"/>
                </a:solidFill>
                <a:cs typeface="B Lotus" pitchFamily="2" charset="-78"/>
              </a:rPr>
              <a:t> </a:t>
            </a:r>
            <a:r>
              <a:rPr lang="ar-SA" dirty="0" smtClean="0">
                <a:solidFill>
                  <a:prstClr val="black"/>
                </a:solidFill>
                <a:cs typeface="B Lotus" pitchFamily="2" charset="-78"/>
              </a:rPr>
              <a:t>های </a:t>
            </a:r>
            <a:r>
              <a:rPr lang="ar-SA" dirty="0">
                <a:solidFill>
                  <a:prstClr val="black"/>
                </a:solidFill>
                <a:cs typeface="B Lotus" pitchFamily="2" charset="-78"/>
              </a:rPr>
              <a:t>اجتماعی در سطح </a:t>
            </a:r>
            <a:r>
              <a:rPr lang="ar-SA" dirty="0" smtClean="0">
                <a:solidFill>
                  <a:prstClr val="black"/>
                </a:solidFill>
                <a:cs typeface="B Lotus" pitchFamily="2" charset="-78"/>
              </a:rPr>
              <a:t>پایین</a:t>
            </a:r>
            <a:r>
              <a:rPr lang="fa-IR" dirty="0" smtClean="0">
                <a:solidFill>
                  <a:prstClr val="black"/>
                </a:solidFill>
                <a:cs typeface="B Lotus" pitchFamily="2" charset="-78"/>
              </a:rPr>
              <a:t> </a:t>
            </a:r>
            <a:r>
              <a:rPr lang="ar-SA" dirty="0" smtClean="0">
                <a:solidFill>
                  <a:prstClr val="black"/>
                </a:solidFill>
                <a:cs typeface="B Lotus" pitchFamily="2" charset="-78"/>
              </a:rPr>
              <a:t>تری </a:t>
            </a:r>
            <a:r>
              <a:rPr lang="ar-SA" dirty="0">
                <a:solidFill>
                  <a:prstClr val="black"/>
                </a:solidFill>
                <a:cs typeface="B Lotus" pitchFamily="2" charset="-78"/>
              </a:rPr>
              <a:t>نسبت به افراد غیروابسته به اینترنت قرار دارند.</a:t>
            </a:r>
            <a:endParaRPr lang="en-US" dirty="0" smtClean="0">
              <a:solidFill>
                <a:prstClr val="black"/>
              </a:solidFill>
              <a:cs typeface="B Lotus" pitchFamily="2" charset="-78"/>
            </a:endParaRPr>
          </a:p>
        </p:txBody>
      </p:sp>
      <p:sp>
        <p:nvSpPr>
          <p:cNvPr id="19" name="Down Arrow Callout 18"/>
          <p:cNvSpPr/>
          <p:nvPr/>
        </p:nvSpPr>
        <p:spPr>
          <a:xfrm>
            <a:off x="3429000" y="2641292"/>
            <a:ext cx="2133600" cy="440826"/>
          </a:xfrm>
          <a:prstGeom prst="downArrowCallou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accent6">
                    <a:lumMod val="50000"/>
                  </a:schemeClr>
                </a:solidFill>
                <a:cs typeface="B Lotus" panose="00000400000000000000" pitchFamily="2" charset="-78"/>
              </a:rPr>
              <a:t>1- انزوای اجتماعی</a:t>
            </a:r>
            <a:endParaRPr lang="en-US" sz="2000" dirty="0">
              <a:solidFill>
                <a:schemeClr val="accent6">
                  <a:lumMod val="50000"/>
                </a:schemeClr>
              </a:solidFill>
              <a:cs typeface="B Lotus" panose="00000400000000000000" pitchFamily="2" charset="-78"/>
            </a:endParaRPr>
          </a:p>
        </p:txBody>
      </p:sp>
      <p:sp>
        <p:nvSpPr>
          <p:cNvPr id="10" name="Down Arrow Callout 9"/>
          <p:cNvSpPr/>
          <p:nvPr/>
        </p:nvSpPr>
        <p:spPr>
          <a:xfrm>
            <a:off x="3494112" y="4578423"/>
            <a:ext cx="2000534" cy="440826"/>
          </a:xfrm>
          <a:prstGeom prst="downArrowCallou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accent6">
                    <a:lumMod val="50000"/>
                  </a:schemeClr>
                </a:solidFill>
                <a:cs typeface="B Lotus" panose="00000400000000000000" pitchFamily="2" charset="-78"/>
              </a:rPr>
              <a:t>2- احساس تنهایی</a:t>
            </a:r>
            <a:endParaRPr lang="en-US" sz="2000" dirty="0">
              <a:solidFill>
                <a:schemeClr val="accent6">
                  <a:lumMod val="50000"/>
                </a:schemeClr>
              </a:solidFill>
              <a:cs typeface="B Lotus" panose="00000400000000000000" pitchFamily="2" charset="-78"/>
            </a:endParaRPr>
          </a:p>
        </p:txBody>
      </p:sp>
      <p:sp>
        <p:nvSpPr>
          <p:cNvPr id="12" name="Down Arrow Callout 11"/>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کاهش ارتباطات انسانی</a:t>
            </a:r>
            <a:endParaRPr lang="en-US" sz="2400" dirty="0">
              <a:solidFill>
                <a:prstClr val="white"/>
              </a:solidFill>
              <a:cs typeface="B Titr" pitchFamily="2" charset="-78"/>
            </a:endParaRPr>
          </a:p>
        </p:txBody>
      </p:sp>
    </p:spTree>
    <p:extLst>
      <p:ext uri="{BB962C8B-B14F-4D97-AF65-F5344CB8AC3E}">
        <p14:creationId xmlns:p14="http://schemas.microsoft.com/office/powerpoint/2010/main" val="27229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80">
                                          <p:stCondLst>
                                            <p:cond delay="0"/>
                                          </p:stCondLst>
                                        </p:cTn>
                                        <p:tgtEl>
                                          <p:spTgt spid="19"/>
                                        </p:tgtEl>
                                      </p:cBhvr>
                                    </p:animEffect>
                                    <p:anim calcmode="lin" valueType="num">
                                      <p:cBhvr>
                                        <p:cTn id="3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8" dur="26">
                                          <p:stCondLst>
                                            <p:cond delay="650"/>
                                          </p:stCondLst>
                                        </p:cTn>
                                        <p:tgtEl>
                                          <p:spTgt spid="19"/>
                                        </p:tgtEl>
                                      </p:cBhvr>
                                      <p:to x="100000" y="60000"/>
                                    </p:animScale>
                                    <p:animScale>
                                      <p:cBhvr>
                                        <p:cTn id="39" dur="166" decel="50000">
                                          <p:stCondLst>
                                            <p:cond delay="676"/>
                                          </p:stCondLst>
                                        </p:cTn>
                                        <p:tgtEl>
                                          <p:spTgt spid="19"/>
                                        </p:tgtEl>
                                      </p:cBhvr>
                                      <p:to x="100000" y="100000"/>
                                    </p:animScale>
                                    <p:animScale>
                                      <p:cBhvr>
                                        <p:cTn id="40" dur="26">
                                          <p:stCondLst>
                                            <p:cond delay="1312"/>
                                          </p:stCondLst>
                                        </p:cTn>
                                        <p:tgtEl>
                                          <p:spTgt spid="19"/>
                                        </p:tgtEl>
                                      </p:cBhvr>
                                      <p:to x="100000" y="80000"/>
                                    </p:animScale>
                                    <p:animScale>
                                      <p:cBhvr>
                                        <p:cTn id="41" dur="166" decel="50000">
                                          <p:stCondLst>
                                            <p:cond delay="1338"/>
                                          </p:stCondLst>
                                        </p:cTn>
                                        <p:tgtEl>
                                          <p:spTgt spid="19"/>
                                        </p:tgtEl>
                                      </p:cBhvr>
                                      <p:to x="100000" y="100000"/>
                                    </p:animScale>
                                    <p:animScale>
                                      <p:cBhvr>
                                        <p:cTn id="42" dur="26">
                                          <p:stCondLst>
                                            <p:cond delay="1642"/>
                                          </p:stCondLst>
                                        </p:cTn>
                                        <p:tgtEl>
                                          <p:spTgt spid="19"/>
                                        </p:tgtEl>
                                      </p:cBhvr>
                                      <p:to x="100000" y="90000"/>
                                    </p:animScale>
                                    <p:animScale>
                                      <p:cBhvr>
                                        <p:cTn id="43" dur="166" decel="50000">
                                          <p:stCondLst>
                                            <p:cond delay="1668"/>
                                          </p:stCondLst>
                                        </p:cTn>
                                        <p:tgtEl>
                                          <p:spTgt spid="19"/>
                                        </p:tgtEl>
                                      </p:cBhvr>
                                      <p:to x="100000" y="100000"/>
                                    </p:animScale>
                                    <p:animScale>
                                      <p:cBhvr>
                                        <p:cTn id="44" dur="26">
                                          <p:stCondLst>
                                            <p:cond delay="1808"/>
                                          </p:stCondLst>
                                        </p:cTn>
                                        <p:tgtEl>
                                          <p:spTgt spid="19"/>
                                        </p:tgtEl>
                                      </p:cBhvr>
                                      <p:to x="100000" y="95000"/>
                                    </p:animScale>
                                    <p:animScale>
                                      <p:cBhvr>
                                        <p:cTn id="45" dur="166" decel="50000">
                                          <p:stCondLst>
                                            <p:cond delay="1834"/>
                                          </p:stCondLst>
                                        </p:cTn>
                                        <p:tgtEl>
                                          <p:spTgt spid="1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80">
                                          <p:stCondLst>
                                            <p:cond delay="0"/>
                                          </p:stCondLst>
                                        </p:cTn>
                                        <p:tgtEl>
                                          <p:spTgt spid="10"/>
                                        </p:tgtEl>
                                      </p:cBhvr>
                                    </p:animEffect>
                                    <p:anim calcmode="lin" valueType="num">
                                      <p:cBhvr>
                                        <p:cTn id="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gtEl>
                                      </p:cBhvr>
                                      <p:to x="100000" y="60000"/>
                                    </p:animScale>
                                    <p:animScale>
                                      <p:cBhvr>
                                        <p:cTn id="57" dur="166" decel="50000">
                                          <p:stCondLst>
                                            <p:cond delay="676"/>
                                          </p:stCondLst>
                                        </p:cTn>
                                        <p:tgtEl>
                                          <p:spTgt spid="10"/>
                                        </p:tgtEl>
                                      </p:cBhvr>
                                      <p:to x="100000" y="100000"/>
                                    </p:animScale>
                                    <p:animScale>
                                      <p:cBhvr>
                                        <p:cTn id="58" dur="26">
                                          <p:stCondLst>
                                            <p:cond delay="1312"/>
                                          </p:stCondLst>
                                        </p:cTn>
                                        <p:tgtEl>
                                          <p:spTgt spid="10"/>
                                        </p:tgtEl>
                                      </p:cBhvr>
                                      <p:to x="100000" y="80000"/>
                                    </p:animScale>
                                    <p:animScale>
                                      <p:cBhvr>
                                        <p:cTn id="59" dur="166" decel="50000">
                                          <p:stCondLst>
                                            <p:cond delay="1338"/>
                                          </p:stCondLst>
                                        </p:cTn>
                                        <p:tgtEl>
                                          <p:spTgt spid="10"/>
                                        </p:tgtEl>
                                      </p:cBhvr>
                                      <p:to x="100000" y="100000"/>
                                    </p:animScale>
                                    <p:animScale>
                                      <p:cBhvr>
                                        <p:cTn id="60" dur="26">
                                          <p:stCondLst>
                                            <p:cond delay="1642"/>
                                          </p:stCondLst>
                                        </p:cTn>
                                        <p:tgtEl>
                                          <p:spTgt spid="10"/>
                                        </p:tgtEl>
                                      </p:cBhvr>
                                      <p:to x="100000" y="90000"/>
                                    </p:animScale>
                                    <p:animScale>
                                      <p:cBhvr>
                                        <p:cTn id="61" dur="166" decel="50000">
                                          <p:stCondLst>
                                            <p:cond delay="1668"/>
                                          </p:stCondLst>
                                        </p:cTn>
                                        <p:tgtEl>
                                          <p:spTgt spid="10"/>
                                        </p:tgtEl>
                                      </p:cBhvr>
                                      <p:to x="100000" y="100000"/>
                                    </p:animScale>
                                    <p:animScale>
                                      <p:cBhvr>
                                        <p:cTn id="62" dur="26">
                                          <p:stCondLst>
                                            <p:cond delay="1808"/>
                                          </p:stCondLst>
                                        </p:cTn>
                                        <p:tgtEl>
                                          <p:spTgt spid="10"/>
                                        </p:tgtEl>
                                      </p:cBhvr>
                                      <p:to x="100000" y="95000"/>
                                    </p:animScale>
                                    <p:animScale>
                                      <p:cBhvr>
                                        <p:cTn id="63" dur="166" decel="50000">
                                          <p:stCondLst>
                                            <p:cond delay="1834"/>
                                          </p:stCondLst>
                                        </p:cTn>
                                        <p:tgtEl>
                                          <p:spTgt spid="1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فضای مجازی چیست؟</a:t>
            </a:r>
            <a:endParaRPr lang="en-US" sz="2400" dirty="0" smtClean="0">
              <a:solidFill>
                <a:schemeClr val="bg1"/>
              </a:solidFill>
              <a:effectLst/>
              <a:cs typeface="B Titr" pitchFamily="2" charset="-78"/>
            </a:endParaRPr>
          </a:p>
        </p:txBody>
      </p:sp>
      <p:sp>
        <p:nvSpPr>
          <p:cNvPr id="9" name="Round Diagonal Corner Rectangle 8"/>
          <p:cNvSpPr/>
          <p:nvPr/>
        </p:nvSpPr>
        <p:spPr>
          <a:xfrm>
            <a:off x="1905000" y="1905000"/>
            <a:ext cx="5334000" cy="3708065"/>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SA" dirty="0">
                <a:solidFill>
                  <a:schemeClr val="tx1"/>
                </a:solidFill>
                <a:cs typeface="B Lotus" pitchFamily="2" charset="-78"/>
              </a:rPr>
              <a:t>نمي‌توان فضاي مجازي را مترادف با ‌اينترنت دانست، اما‌ اينترنت ابزار ورود به فضاي مجازي است؛ اينترنت سامانه‌اي جهاني از شبکه‌هاي رايانه‌اي به‌هم پيوسته است که از </a:t>
            </a:r>
            <a:r>
              <a:rPr lang="ar-SA" dirty="0" smtClean="0">
                <a:solidFill>
                  <a:schemeClr val="tx1"/>
                </a:solidFill>
                <a:cs typeface="B Lotus" pitchFamily="2" charset="-78"/>
              </a:rPr>
              <a:t>«</a:t>
            </a:r>
            <a:r>
              <a:rPr lang="ar-SA" dirty="0">
                <a:solidFill>
                  <a:schemeClr val="tx1"/>
                </a:solidFill>
                <a:cs typeface="B Lotus" pitchFamily="2" charset="-78"/>
              </a:rPr>
              <a:t>مجموعه پروتکل اينترنت»  براي ارتباط با يکديگر استفاده مي‌کنند. به عبارت ديگر اينترنت، شبکه‌ شبکه‌هاست که از ميليون‌ها شبکه‌ خصوصي، عمومي، دانشگاهي، تجاري و دولتي در اندازه‌هاي محلي و کوچک تا جهاني و بسيار بزرگ تشکيل شده است که با آرايه‌ وسيعي از فناوري‌هاي الکترونيکي و نوري به‌هم متصل شده‌اند</a:t>
            </a:r>
            <a:r>
              <a:rPr lang="ar-SA" dirty="0" smtClean="0">
                <a:solidFill>
                  <a:schemeClr val="tx1"/>
                </a:solidFill>
                <a:cs typeface="B Lotus" pitchFamily="2" charset="-78"/>
              </a:rPr>
              <a:t>. </a:t>
            </a:r>
            <a:r>
              <a:rPr lang="ar-SA" dirty="0">
                <a:solidFill>
                  <a:schemeClr val="tx1"/>
                </a:solidFill>
                <a:cs typeface="B Lotus" pitchFamily="2" charset="-78"/>
              </a:rPr>
              <a:t>اگر بخواهيم آنچه اينترنت را تشکيل می‌دهد معرفي کنيم </a:t>
            </a:r>
            <a:r>
              <a:rPr lang="ar-SA" sz="2000" b="1" dirty="0">
                <a:solidFill>
                  <a:schemeClr val="tx1"/>
                </a:solidFill>
                <a:cs typeface="B Lotus" pitchFamily="2" charset="-78"/>
              </a:rPr>
              <a:t>بايد به سه بعد اشاره ‌کنیم:</a:t>
            </a:r>
            <a:endParaRPr lang="en-US" sz="2000" b="1" dirty="0" smtClean="0">
              <a:solidFill>
                <a:schemeClr val="tx1"/>
              </a:solidFill>
              <a:effectLst/>
              <a:cs typeface="B Lotus" pitchFamily="2" charset="-78"/>
            </a:endParaRPr>
          </a:p>
        </p:txBody>
      </p:sp>
    </p:spTree>
    <p:extLst>
      <p:ext uri="{BB962C8B-B14F-4D97-AF65-F5344CB8AC3E}">
        <p14:creationId xmlns:p14="http://schemas.microsoft.com/office/powerpoint/2010/main" val="30977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322429" y="3151271"/>
            <a:ext cx="8343900" cy="147156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از آنجایی که افراد در فیس‌بوک هميشه در حال ديدن قسمت‌هاي خوب و شاد زندگي ديگران هستند، در صورتی که فرد، پیش زمینه افسردگی را داشته باشد، ممکن است در مواجهه با مشکلات زندگي، دست به مقایسه زندگی خود با خوشی دیگران بزند و دچار غم و نااميدي شده و در موارد شديد به افسردگی دچار شود.</a:t>
            </a:r>
            <a:endParaRPr lang="en-US" dirty="0">
              <a:solidFill>
                <a:prstClr val="black"/>
              </a:solidFill>
              <a:cs typeface="B Lotus" pitchFamily="2" charset="-78"/>
            </a:endParaRPr>
          </a:p>
        </p:txBody>
      </p:sp>
      <p:sp>
        <p:nvSpPr>
          <p:cNvPr id="15" name="Round Diagonal Corner Rectangle 14"/>
          <p:cNvSpPr/>
          <p:nvPr/>
        </p:nvSpPr>
        <p:spPr>
          <a:xfrm>
            <a:off x="342900" y="5101328"/>
            <a:ext cx="8343900" cy="138340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باید به این نکته توجه داشت که برآوردن نیازهای طبیعی همانند </a:t>
            </a:r>
            <a:r>
              <a:rPr lang="ar-SA" dirty="0" smtClean="0">
                <a:solidFill>
                  <a:prstClr val="black"/>
                </a:solidFill>
                <a:cs typeface="B Lotus" pitchFamily="2" charset="-78"/>
              </a:rPr>
              <a:t>کسب توجه</a:t>
            </a:r>
            <a:r>
              <a:rPr lang="fa-IR" dirty="0" smtClean="0">
                <a:solidFill>
                  <a:prstClr val="black"/>
                </a:solidFill>
                <a:cs typeface="B Lotus" pitchFamily="2" charset="-78"/>
              </a:rPr>
              <a:t>،</a:t>
            </a:r>
            <a:r>
              <a:rPr lang="ar-SA" dirty="0" smtClean="0">
                <a:solidFill>
                  <a:prstClr val="black"/>
                </a:solidFill>
                <a:cs typeface="B Lotus" pitchFamily="2" charset="-78"/>
              </a:rPr>
              <a:t> </a:t>
            </a:r>
            <a:r>
              <a:rPr lang="ar-SA" dirty="0">
                <a:solidFill>
                  <a:prstClr val="black"/>
                </a:solidFill>
                <a:cs typeface="B Lotus" pitchFamily="2" charset="-78"/>
              </a:rPr>
              <a:t>اگر از راه‌هاي طبیعی که مصاحبت اجتماعی است، برآورده نشود، احتمال بیشتری وجود دارد که خطر طرد شدن و آسیب دیدن را دربرداشته باشد. این خطر در فضای مجازی به‌مراتب کمتر است و افراد با سطح روان‌رنجوری بالا ترجیح می دهند روش فعلی کم‌خطرتر را انتخاب کنند.</a:t>
            </a:r>
            <a:endParaRPr lang="en-US" dirty="0">
              <a:solidFill>
                <a:prstClr val="black"/>
              </a:solidFill>
              <a:cs typeface="B Lotus" pitchFamily="2" charset="-78"/>
            </a:endParaRPr>
          </a:p>
        </p:txBody>
      </p:sp>
      <p:sp>
        <p:nvSpPr>
          <p:cNvPr id="19" name="Down Arrow Callout 18"/>
          <p:cNvSpPr/>
          <p:nvPr/>
        </p:nvSpPr>
        <p:spPr>
          <a:xfrm>
            <a:off x="2777708" y="2828654"/>
            <a:ext cx="3436184" cy="484909"/>
          </a:xfrm>
          <a:prstGeom prst="downArrowCallou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accent6">
                    <a:lumMod val="50000"/>
                  </a:schemeClr>
                </a:solidFill>
                <a:cs typeface="B Lotus" panose="00000400000000000000" pitchFamily="2" charset="-78"/>
              </a:rPr>
              <a:t>4- افزایش استرس و ناخوشنودی از خود</a:t>
            </a:r>
          </a:p>
        </p:txBody>
      </p:sp>
      <p:sp>
        <p:nvSpPr>
          <p:cNvPr id="10" name="Down Arrow Callout 9"/>
          <p:cNvSpPr/>
          <p:nvPr/>
        </p:nvSpPr>
        <p:spPr>
          <a:xfrm>
            <a:off x="2545142" y="4783203"/>
            <a:ext cx="3898475" cy="484909"/>
          </a:xfrm>
          <a:prstGeom prst="downArrowCallou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accent6">
                    <a:lumMod val="50000"/>
                  </a:schemeClr>
                </a:solidFill>
                <a:cs typeface="B Lotus" panose="00000400000000000000" pitchFamily="2" charset="-78"/>
              </a:rPr>
              <a:t>5- برآوردن نیازهای طبیعی از راه‌هاي غیرطبیعی</a:t>
            </a:r>
          </a:p>
        </p:txBody>
      </p:sp>
      <p:sp>
        <p:nvSpPr>
          <p:cNvPr id="6" name="Round Diagonal Corner Rectangle 5"/>
          <p:cNvSpPr/>
          <p:nvPr/>
        </p:nvSpPr>
        <p:spPr>
          <a:xfrm>
            <a:off x="342900" y="1699462"/>
            <a:ext cx="8343900" cy="99060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prstClr val="black"/>
                </a:solidFill>
                <a:cs typeface="B Lotus" pitchFamily="2" charset="-78"/>
              </a:rPr>
              <a:t>«اندرسون» </a:t>
            </a:r>
            <a:r>
              <a:rPr lang="fa-IR" dirty="0" smtClean="0">
                <a:solidFill>
                  <a:prstClr val="black"/>
                </a:solidFill>
                <a:cs typeface="B Lotus" pitchFamily="2" charset="-78"/>
              </a:rPr>
              <a:t>در یافته های خود </a:t>
            </a:r>
            <a:r>
              <a:rPr lang="ar-SA" dirty="0" smtClean="0">
                <a:solidFill>
                  <a:prstClr val="black"/>
                </a:solidFill>
                <a:cs typeface="B Lotus" pitchFamily="2" charset="-78"/>
              </a:rPr>
              <a:t>بیان می</a:t>
            </a:r>
            <a:r>
              <a:rPr lang="fa-IR" dirty="0" smtClean="0">
                <a:solidFill>
                  <a:prstClr val="black"/>
                </a:solidFill>
                <a:cs typeface="B Lotus" pitchFamily="2" charset="-78"/>
              </a:rPr>
              <a:t> </a:t>
            </a:r>
            <a:r>
              <a:rPr lang="ar-SA" dirty="0" smtClean="0">
                <a:solidFill>
                  <a:prstClr val="black"/>
                </a:solidFill>
                <a:cs typeface="B Lotus" pitchFamily="2" charset="-78"/>
              </a:rPr>
              <a:t>کند </a:t>
            </a:r>
            <a:r>
              <a:rPr lang="ar-SA" dirty="0">
                <a:solidFill>
                  <a:prstClr val="black"/>
                </a:solidFill>
                <a:cs typeface="B Lotus" pitchFamily="2" charset="-78"/>
              </a:rPr>
              <a:t>که فرد، ارتباط با اینترنت را به‌ عنوان راه فرار از مشکلات واقعی یا خلاص شدن از احساس کسالت و ملال خود، رهایی از احساس درماندگی، گناه، تنهایی، اضطراب یا افسردگی می‌داند و از آن استفاده </a:t>
            </a:r>
            <a:r>
              <a:rPr lang="ar-SA" dirty="0" smtClean="0">
                <a:solidFill>
                  <a:prstClr val="black"/>
                </a:solidFill>
                <a:cs typeface="B Lotus" pitchFamily="2" charset="-78"/>
              </a:rPr>
              <a:t>می</a:t>
            </a:r>
            <a:r>
              <a:rPr lang="fa-IR" dirty="0" smtClean="0">
                <a:solidFill>
                  <a:prstClr val="black"/>
                </a:solidFill>
                <a:cs typeface="B Lotus" pitchFamily="2" charset="-78"/>
              </a:rPr>
              <a:t> </a:t>
            </a:r>
            <a:r>
              <a:rPr lang="ar-SA" dirty="0" smtClean="0">
                <a:solidFill>
                  <a:prstClr val="black"/>
                </a:solidFill>
                <a:cs typeface="B Lotus" pitchFamily="2" charset="-78"/>
              </a:rPr>
              <a:t>کند</a:t>
            </a:r>
            <a:r>
              <a:rPr lang="ar-SA" dirty="0">
                <a:solidFill>
                  <a:prstClr val="black"/>
                </a:solidFill>
                <a:cs typeface="B Lotus" pitchFamily="2" charset="-78"/>
              </a:rPr>
              <a:t>.</a:t>
            </a:r>
            <a:endParaRPr lang="en-US" dirty="0">
              <a:solidFill>
                <a:prstClr val="black"/>
              </a:solidFill>
              <a:cs typeface="B Lotus" pitchFamily="2" charset="-78"/>
            </a:endParaRPr>
          </a:p>
        </p:txBody>
      </p:sp>
      <p:sp>
        <p:nvSpPr>
          <p:cNvPr id="7" name="Down Arrow Callout 6"/>
          <p:cNvSpPr/>
          <p:nvPr/>
        </p:nvSpPr>
        <p:spPr>
          <a:xfrm>
            <a:off x="3381233" y="1364488"/>
            <a:ext cx="2362200" cy="484909"/>
          </a:xfrm>
          <a:prstGeom prst="downArrowCallou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accent6">
                    <a:lumMod val="50000"/>
                  </a:schemeClr>
                </a:solidFill>
                <a:cs typeface="B Lotus" panose="00000400000000000000" pitchFamily="2" charset="-78"/>
              </a:rPr>
              <a:t>3- راه فرار از مشکلات</a:t>
            </a:r>
            <a:endParaRPr lang="en-US" sz="2000" dirty="0">
              <a:solidFill>
                <a:schemeClr val="accent6">
                  <a:lumMod val="50000"/>
                </a:schemeClr>
              </a:solidFill>
              <a:cs typeface="B Lotus" panose="00000400000000000000" pitchFamily="2" charset="-78"/>
            </a:endParaRPr>
          </a:p>
        </p:txBody>
      </p:sp>
      <p:sp>
        <p:nvSpPr>
          <p:cNvPr id="8" name="Down Arrow Callout 7"/>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کاهش ارتباطات انسانی</a:t>
            </a:r>
            <a:endParaRPr lang="en-US" sz="2400" dirty="0">
              <a:solidFill>
                <a:prstClr val="white"/>
              </a:solidFill>
              <a:cs typeface="B Titr" pitchFamily="2" charset="-78"/>
            </a:endParaRPr>
          </a:p>
        </p:txBody>
      </p:sp>
    </p:spTree>
    <p:extLst>
      <p:ext uri="{BB962C8B-B14F-4D97-AF65-F5344CB8AC3E}">
        <p14:creationId xmlns:p14="http://schemas.microsoft.com/office/powerpoint/2010/main" val="17697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10"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2900" y="1676400"/>
            <a:ext cx="8343900" cy="83820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آسان شدن و هزینه پایین دسترسی و تنوع و جذابیت بالای سرویس‌های فضای مجازی باعث شده است کاربران زمان قابل توجهی از اوقات روزانه‌شان را در این فضا سپری کنند و رفته‌رفته دچار اعتیاد اینترنتی شوند.</a:t>
            </a:r>
            <a:endParaRPr lang="en-US" dirty="0" smtClean="0">
              <a:solidFill>
                <a:schemeClr val="tx1"/>
              </a:solidFill>
              <a:effectLst/>
              <a:cs typeface="B Lotus" pitchFamily="2" charset="-78"/>
            </a:endParaRPr>
          </a:p>
        </p:txBody>
      </p:sp>
      <p:sp>
        <p:nvSpPr>
          <p:cNvPr id="3" name="Round Diagonal Corner Rectangle 2"/>
          <p:cNvSpPr/>
          <p:nvPr/>
        </p:nvSpPr>
        <p:spPr>
          <a:xfrm>
            <a:off x="342900" y="2743200"/>
            <a:ext cx="8343900" cy="83820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مطابق آماری که در سال 2013 ارايه شده است، 420میلیون معتاد اینترنتی در جهان وجود دارد و حتی در برخی کشورها از جمله چین مراکز ترک اعتیاد اینترنت تأسيس شده است.</a:t>
            </a:r>
            <a:endParaRPr lang="en-US" dirty="0" smtClean="0">
              <a:solidFill>
                <a:schemeClr val="tx1"/>
              </a:solidFill>
              <a:effectLst/>
              <a:cs typeface="B Lotus" pitchFamily="2" charset="-78"/>
            </a:endParaRPr>
          </a:p>
        </p:txBody>
      </p:sp>
      <p:sp>
        <p:nvSpPr>
          <p:cNvPr id="4" name="Round Diagonal Corner Rectangle 3"/>
          <p:cNvSpPr/>
          <p:nvPr/>
        </p:nvSpPr>
        <p:spPr>
          <a:xfrm>
            <a:off x="342900" y="3779520"/>
            <a:ext cx="8343900" cy="10972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tx1"/>
                </a:solidFill>
                <a:cs typeface="B Lotus" pitchFamily="2" charset="-78"/>
              </a:rPr>
              <a:t>تحقیقات انجام‌شده نشان </a:t>
            </a:r>
            <a:r>
              <a:rPr lang="ar-SA" dirty="0" smtClean="0">
                <a:solidFill>
                  <a:schemeClr val="tx1"/>
                </a:solidFill>
                <a:cs typeface="B Lotus" pitchFamily="2" charset="-78"/>
              </a:rPr>
              <a:t>می دهد </a:t>
            </a:r>
            <a:r>
              <a:rPr lang="ar-SA" dirty="0">
                <a:solidFill>
                  <a:schemeClr val="tx1"/>
                </a:solidFill>
                <a:cs typeface="B Lotus" pitchFamily="2" charset="-78"/>
              </a:rPr>
              <a:t>در چین 11درصد، یونان 18درصد، کره جنوبی 30درصد و تایوان 5درصد از افراد اعتیاد به اینترنت دارند.</a:t>
            </a:r>
          </a:p>
          <a:p>
            <a:pPr algn="ctr" rtl="1"/>
            <a:r>
              <a:rPr lang="ar-SA" dirty="0">
                <a:solidFill>
                  <a:schemeClr val="tx1"/>
                </a:solidFill>
                <a:cs typeface="B Lotus" pitchFamily="2" charset="-78"/>
              </a:rPr>
              <a:t>میزان اعتیاد به اینترنت در ایران 8.9درصد برآورد شده است که نسبت به آمارهای جهانی نرخ </a:t>
            </a:r>
            <a:r>
              <a:rPr lang="ar-SA" dirty="0" smtClean="0">
                <a:solidFill>
                  <a:schemeClr val="tx1"/>
                </a:solidFill>
                <a:cs typeface="B Lotus" pitchFamily="2" charset="-78"/>
              </a:rPr>
              <a:t>پایین</a:t>
            </a:r>
            <a:r>
              <a:rPr lang="fa-IR" dirty="0" smtClean="0">
                <a:solidFill>
                  <a:schemeClr val="tx1"/>
                </a:solidFill>
                <a:cs typeface="B Lotus" pitchFamily="2" charset="-78"/>
              </a:rPr>
              <a:t> </a:t>
            </a:r>
            <a:r>
              <a:rPr lang="ar-SA" dirty="0" smtClean="0">
                <a:solidFill>
                  <a:schemeClr val="tx1"/>
                </a:solidFill>
                <a:cs typeface="B Lotus" pitchFamily="2" charset="-78"/>
              </a:rPr>
              <a:t>تری </a:t>
            </a:r>
            <a:r>
              <a:rPr lang="ar-SA" dirty="0">
                <a:solidFill>
                  <a:schemeClr val="tx1"/>
                </a:solidFill>
                <a:cs typeface="B Lotus" pitchFamily="2" charset="-78"/>
              </a:rPr>
              <a:t>دارد.</a:t>
            </a:r>
          </a:p>
        </p:txBody>
      </p:sp>
      <p:sp>
        <p:nvSpPr>
          <p:cNvPr id="9" name="Round Diagonal Corner Rectangle 8"/>
          <p:cNvSpPr/>
          <p:nvPr/>
        </p:nvSpPr>
        <p:spPr>
          <a:xfrm>
            <a:off x="381000" y="5029200"/>
            <a:ext cx="8343900" cy="83820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آمارهای ایران و جهان نشان </a:t>
            </a:r>
            <a:r>
              <a:rPr lang="ar-SA" dirty="0" smtClean="0">
                <a:solidFill>
                  <a:schemeClr val="tx1"/>
                </a:solidFill>
                <a:cs typeface="B Lotus" pitchFamily="2" charset="-78"/>
              </a:rPr>
              <a:t>می</a:t>
            </a:r>
            <a:r>
              <a:rPr lang="fa-IR" dirty="0" smtClean="0">
                <a:solidFill>
                  <a:schemeClr val="tx1"/>
                </a:solidFill>
                <a:cs typeface="B Lotus" pitchFamily="2" charset="-78"/>
              </a:rPr>
              <a:t> </a:t>
            </a:r>
            <a:r>
              <a:rPr lang="ar-SA" dirty="0" smtClean="0">
                <a:solidFill>
                  <a:schemeClr val="tx1"/>
                </a:solidFill>
                <a:cs typeface="B Lotus" pitchFamily="2" charset="-78"/>
              </a:rPr>
              <a:t>دهد </a:t>
            </a:r>
            <a:r>
              <a:rPr lang="ar-SA" dirty="0">
                <a:solidFill>
                  <a:schemeClr val="tx1"/>
                </a:solidFill>
                <a:cs typeface="B Lotus" pitchFamily="2" charset="-78"/>
              </a:rPr>
              <a:t>اعتیاد به اینترنت بین دختران بیشتر از پسران است، همچنین با کاهش سن، میزان استفاده از اینترنت و اعتیاد به اینترنت افزایش </a:t>
            </a:r>
            <a:r>
              <a:rPr lang="ar-SA" dirty="0" smtClean="0">
                <a:solidFill>
                  <a:schemeClr val="tx1"/>
                </a:solidFill>
                <a:cs typeface="B Lotus" pitchFamily="2" charset="-78"/>
              </a:rPr>
              <a:t>می</a:t>
            </a:r>
            <a:r>
              <a:rPr lang="fa-IR" dirty="0" smtClean="0">
                <a:solidFill>
                  <a:schemeClr val="tx1"/>
                </a:solidFill>
                <a:cs typeface="B Lotus" pitchFamily="2" charset="-78"/>
              </a:rPr>
              <a:t> </a:t>
            </a:r>
            <a:r>
              <a:rPr lang="ar-SA" dirty="0" smtClean="0">
                <a:solidFill>
                  <a:schemeClr val="tx1"/>
                </a:solidFill>
                <a:cs typeface="B Lotus" pitchFamily="2" charset="-78"/>
              </a:rPr>
              <a:t>یابد</a:t>
            </a:r>
            <a:r>
              <a:rPr lang="ar-SA" dirty="0">
                <a:solidFill>
                  <a:schemeClr val="tx1"/>
                </a:solidFill>
                <a:cs typeface="B Lotus" pitchFamily="2" charset="-78"/>
              </a:rPr>
              <a:t>.</a:t>
            </a:r>
            <a:endParaRPr lang="en-US" dirty="0" smtClean="0">
              <a:solidFill>
                <a:schemeClr val="tx1"/>
              </a:solidFill>
              <a:effectLst/>
              <a:cs typeface="B Lotus" pitchFamily="2" charset="-78"/>
            </a:endParaRPr>
          </a:p>
        </p:txBody>
      </p:sp>
      <p:sp>
        <p:nvSpPr>
          <p:cNvPr id="7" name="Down Arrow Callout 6"/>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اعتیاد اینترنتی</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899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41763" y="1972920"/>
            <a:ext cx="8343900" cy="1039375"/>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SA" dirty="0">
                <a:solidFill>
                  <a:prstClr val="black"/>
                </a:solidFill>
                <a:cs typeface="B Lotus" pitchFamily="2" charset="-78"/>
              </a:rPr>
              <a:t>یکی از مهم‌ترین آسیب‌های فضای مجازی افت عملکرد تحصیلی</a:t>
            </a:r>
            <a:r>
              <a:rPr lang="fa-IR" dirty="0">
                <a:solidFill>
                  <a:prstClr val="black"/>
                </a:solidFill>
                <a:cs typeface="B Lotus" pitchFamily="2" charset="-78"/>
              </a:rPr>
              <a:t> </a:t>
            </a:r>
            <a:r>
              <a:rPr lang="ar-SA" dirty="0">
                <a:solidFill>
                  <a:prstClr val="black"/>
                </a:solidFill>
                <a:cs typeface="B Lotus" pitchFamily="2" charset="-78"/>
              </a:rPr>
              <a:t>و افت عملکرد شغلی</a:t>
            </a:r>
            <a:r>
              <a:rPr lang="fa-IR" dirty="0">
                <a:solidFill>
                  <a:prstClr val="black"/>
                </a:solidFill>
                <a:cs typeface="B Lotus" pitchFamily="2" charset="-78"/>
              </a:rPr>
              <a:t> </a:t>
            </a:r>
            <a:r>
              <a:rPr lang="ar-SA" dirty="0">
                <a:solidFill>
                  <a:prstClr val="black"/>
                </a:solidFill>
                <a:cs typeface="B Lotus" pitchFamily="2" charset="-78"/>
              </a:rPr>
              <a:t>است و دلیلش این است که مغز هنگام کار با اطلاعات الکترونیکی در زمینه</a:t>
            </a:r>
            <a:r>
              <a:rPr lang="fa-IR" dirty="0">
                <a:solidFill>
                  <a:prstClr val="black"/>
                </a:solidFill>
                <a:cs typeface="B Lotus" pitchFamily="2" charset="-78"/>
              </a:rPr>
              <a:t> </a:t>
            </a:r>
            <a:r>
              <a:rPr lang="ar-SA" dirty="0">
                <a:solidFill>
                  <a:prstClr val="black"/>
                </a:solidFill>
                <a:cs typeface="B Lotus" pitchFamily="2" charset="-78"/>
              </a:rPr>
              <a:t>های تمرکز، تفکر، تلخیص واژگان، دسته‌بندی مطالب، استدلال و استنتاج، نقد و انتقاد و تخیل دچار ضعف می</a:t>
            </a:r>
            <a:r>
              <a:rPr lang="fa-IR" dirty="0">
                <a:solidFill>
                  <a:prstClr val="black"/>
                </a:solidFill>
                <a:cs typeface="B Lotus" pitchFamily="2" charset="-78"/>
              </a:rPr>
              <a:t> </a:t>
            </a:r>
            <a:r>
              <a:rPr lang="ar-SA" dirty="0">
                <a:solidFill>
                  <a:prstClr val="black"/>
                </a:solidFill>
                <a:cs typeface="B Lotus" pitchFamily="2" charset="-78"/>
              </a:rPr>
              <a:t>شود.</a:t>
            </a:r>
            <a:endParaRPr lang="en-US" sz="2000" b="1" dirty="0">
              <a:solidFill>
                <a:prstClr val="black"/>
              </a:solidFill>
              <a:cs typeface="B Lotus" pitchFamily="2" charset="-78"/>
            </a:endParaRPr>
          </a:p>
        </p:txBody>
      </p:sp>
      <p:sp>
        <p:nvSpPr>
          <p:cNvPr id="14" name="Round Diagonal Corner Rectangle 13"/>
          <p:cNvSpPr/>
          <p:nvPr/>
        </p:nvSpPr>
        <p:spPr>
          <a:xfrm>
            <a:off x="322429" y="3557631"/>
            <a:ext cx="8343900" cy="147156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به دلیل قابلیت</a:t>
            </a:r>
            <a:r>
              <a:rPr lang="fa-IR" dirty="0">
                <a:solidFill>
                  <a:prstClr val="black"/>
                </a:solidFill>
                <a:cs typeface="B Lotus" pitchFamily="2" charset="-78"/>
              </a:rPr>
              <a:t> </a:t>
            </a:r>
            <a:r>
              <a:rPr lang="ar-SA" dirty="0">
                <a:solidFill>
                  <a:prstClr val="black"/>
                </a:solidFill>
                <a:cs typeface="B Lotus" pitchFamily="2" charset="-78"/>
              </a:rPr>
              <a:t>های زیاد، اینترنت می</a:t>
            </a:r>
            <a:r>
              <a:rPr lang="fa-IR" dirty="0">
                <a:solidFill>
                  <a:prstClr val="black"/>
                </a:solidFill>
                <a:cs typeface="B Lotus" pitchFamily="2" charset="-78"/>
              </a:rPr>
              <a:t> </a:t>
            </a:r>
            <a:r>
              <a:rPr lang="ar-SA" dirty="0">
                <a:solidFill>
                  <a:prstClr val="black"/>
                </a:solidFill>
                <a:cs typeface="B Lotus" pitchFamily="2" charset="-78"/>
              </a:rPr>
              <a:t>تواند ابزار ایده‌آلي براي آموزش باشد، اما متأسفانه دانش</a:t>
            </a:r>
            <a:r>
              <a:rPr lang="fa-IR" dirty="0">
                <a:solidFill>
                  <a:prstClr val="black"/>
                </a:solidFill>
                <a:cs typeface="B Lotus" pitchFamily="2" charset="-78"/>
              </a:rPr>
              <a:t> </a:t>
            </a:r>
            <a:r>
              <a:rPr lang="ar-SA" dirty="0">
                <a:solidFill>
                  <a:prstClr val="black"/>
                </a:solidFill>
                <a:cs typeface="B Lotus" pitchFamily="2" charset="-78"/>
              </a:rPr>
              <a:t>آموزان به جای انجام </a:t>
            </a:r>
            <a:r>
              <a:rPr lang="ar-SA" dirty="0" smtClean="0">
                <a:solidFill>
                  <a:prstClr val="black"/>
                </a:solidFill>
                <a:cs typeface="B Lotus" pitchFamily="2" charset="-78"/>
              </a:rPr>
              <a:t>فعالیت</a:t>
            </a:r>
            <a:r>
              <a:rPr lang="fa-IR" dirty="0" smtClean="0">
                <a:solidFill>
                  <a:prstClr val="black"/>
                </a:solidFill>
                <a:cs typeface="B Lotus" pitchFamily="2" charset="-78"/>
              </a:rPr>
              <a:t> </a:t>
            </a:r>
            <a:r>
              <a:rPr lang="ar-SA" dirty="0">
                <a:solidFill>
                  <a:prstClr val="black"/>
                </a:solidFill>
                <a:cs typeface="B Lotus" pitchFamily="2" charset="-78"/>
              </a:rPr>
              <a:t>های خلاقانه، بيشتر در سایت</a:t>
            </a:r>
            <a:r>
              <a:rPr lang="fa-IR" dirty="0">
                <a:solidFill>
                  <a:prstClr val="black"/>
                </a:solidFill>
                <a:cs typeface="B Lotus" pitchFamily="2" charset="-78"/>
              </a:rPr>
              <a:t> </a:t>
            </a:r>
            <a:r>
              <a:rPr lang="ar-SA" dirty="0">
                <a:solidFill>
                  <a:prstClr val="black"/>
                </a:solidFill>
                <a:cs typeface="B Lotus" pitchFamily="2" charset="-78"/>
              </a:rPr>
              <a:t>های نامربوط، اتاق‌های گپ، سرویس</a:t>
            </a:r>
            <a:r>
              <a:rPr lang="fa-IR" dirty="0">
                <a:solidFill>
                  <a:prstClr val="black"/>
                </a:solidFill>
                <a:cs typeface="B Lotus" pitchFamily="2" charset="-78"/>
              </a:rPr>
              <a:t> </a:t>
            </a:r>
            <a:r>
              <a:rPr lang="ar-SA" dirty="0">
                <a:solidFill>
                  <a:prstClr val="black"/>
                </a:solidFill>
                <a:cs typeface="B Lotus" pitchFamily="2" charset="-78"/>
              </a:rPr>
              <a:t>های دوستی اینترنتی حضور دارند و از بازی‌های مجازی استفاده می‌کنند.</a:t>
            </a:r>
            <a:endParaRPr lang="en-US" dirty="0">
              <a:solidFill>
                <a:prstClr val="black"/>
              </a:solidFill>
              <a:cs typeface="B Lotus" pitchFamily="2" charset="-78"/>
            </a:endParaRPr>
          </a:p>
        </p:txBody>
      </p:sp>
      <p:sp>
        <p:nvSpPr>
          <p:cNvPr id="19" name="Down Arrow Callout 18"/>
          <p:cNvSpPr/>
          <p:nvPr/>
        </p:nvSpPr>
        <p:spPr>
          <a:xfrm>
            <a:off x="1452096" y="3206134"/>
            <a:ext cx="6087409" cy="533400"/>
          </a:xfrm>
          <a:prstGeom prst="downArrowCallou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accent6">
                    <a:lumMod val="50000"/>
                  </a:schemeClr>
                </a:solidFill>
                <a:cs typeface="B Lotus" panose="00000400000000000000" pitchFamily="2" charset="-78"/>
              </a:rPr>
              <a:t>تأثیرات </a:t>
            </a:r>
            <a:r>
              <a:rPr lang="fa-IR" sz="2000" dirty="0">
                <a:solidFill>
                  <a:schemeClr val="accent6">
                    <a:lumMod val="50000"/>
                  </a:schemeClr>
                </a:solidFill>
                <a:cs typeface="B Lotus" panose="00000400000000000000" pitchFamily="2" charset="-78"/>
              </a:rPr>
              <a:t>نامطلوب بر عملکرد تحصیلی </a:t>
            </a:r>
            <a:r>
              <a:rPr lang="fa-IR" sz="2000" dirty="0" smtClean="0">
                <a:solidFill>
                  <a:schemeClr val="accent6">
                    <a:lumMod val="50000"/>
                  </a:schemeClr>
                </a:solidFill>
                <a:cs typeface="B Lotus" panose="00000400000000000000" pitchFamily="2" charset="-78"/>
              </a:rPr>
              <a:t>دانش‌آموزان </a:t>
            </a:r>
            <a:r>
              <a:rPr lang="fa-IR" sz="2000" dirty="0">
                <a:solidFill>
                  <a:schemeClr val="accent6">
                    <a:lumMod val="50000"/>
                  </a:schemeClr>
                </a:solidFill>
                <a:cs typeface="B Lotus" panose="00000400000000000000" pitchFamily="2" charset="-78"/>
              </a:rPr>
              <a:t>و دانشجویان </a:t>
            </a:r>
          </a:p>
        </p:txBody>
      </p:sp>
      <p:sp>
        <p:nvSpPr>
          <p:cNvPr id="6" name="Down Arrow Callout 5"/>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اتلاف وقت و کاهش </a:t>
            </a:r>
            <a:r>
              <a:rPr lang="fa-IR" sz="2400" dirty="0" smtClean="0">
                <a:solidFill>
                  <a:prstClr val="white"/>
                </a:solidFill>
                <a:cs typeface="B Titr" pitchFamily="2" charset="-78"/>
              </a:rPr>
              <a:t>بهره‌وری</a:t>
            </a:r>
            <a:endParaRPr lang="en-US" sz="2400" dirty="0">
              <a:solidFill>
                <a:prstClr val="white"/>
              </a:solidFill>
              <a:cs typeface="B Titr" pitchFamily="2" charset="-78"/>
            </a:endParaRPr>
          </a:p>
        </p:txBody>
      </p:sp>
    </p:spTree>
    <p:extLst>
      <p:ext uri="{BB962C8B-B14F-4D97-AF65-F5344CB8AC3E}">
        <p14:creationId xmlns:p14="http://schemas.microsoft.com/office/powerpoint/2010/main" val="317717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80">
                                          <p:stCondLst>
                                            <p:cond delay="0"/>
                                          </p:stCondLst>
                                        </p:cTn>
                                        <p:tgtEl>
                                          <p:spTgt spid="19"/>
                                        </p:tgtEl>
                                      </p:cBhvr>
                                    </p:animEffect>
                                    <p:anim calcmode="lin" valueType="num">
                                      <p:cBhvr>
                                        <p:cTn id="3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8" dur="26">
                                          <p:stCondLst>
                                            <p:cond delay="650"/>
                                          </p:stCondLst>
                                        </p:cTn>
                                        <p:tgtEl>
                                          <p:spTgt spid="19"/>
                                        </p:tgtEl>
                                      </p:cBhvr>
                                      <p:to x="100000" y="60000"/>
                                    </p:animScale>
                                    <p:animScale>
                                      <p:cBhvr>
                                        <p:cTn id="39" dur="166" decel="50000">
                                          <p:stCondLst>
                                            <p:cond delay="676"/>
                                          </p:stCondLst>
                                        </p:cTn>
                                        <p:tgtEl>
                                          <p:spTgt spid="19"/>
                                        </p:tgtEl>
                                      </p:cBhvr>
                                      <p:to x="100000" y="100000"/>
                                    </p:animScale>
                                    <p:animScale>
                                      <p:cBhvr>
                                        <p:cTn id="40" dur="26">
                                          <p:stCondLst>
                                            <p:cond delay="1312"/>
                                          </p:stCondLst>
                                        </p:cTn>
                                        <p:tgtEl>
                                          <p:spTgt spid="19"/>
                                        </p:tgtEl>
                                      </p:cBhvr>
                                      <p:to x="100000" y="80000"/>
                                    </p:animScale>
                                    <p:animScale>
                                      <p:cBhvr>
                                        <p:cTn id="41" dur="166" decel="50000">
                                          <p:stCondLst>
                                            <p:cond delay="1338"/>
                                          </p:stCondLst>
                                        </p:cTn>
                                        <p:tgtEl>
                                          <p:spTgt spid="19"/>
                                        </p:tgtEl>
                                      </p:cBhvr>
                                      <p:to x="100000" y="100000"/>
                                    </p:animScale>
                                    <p:animScale>
                                      <p:cBhvr>
                                        <p:cTn id="42" dur="26">
                                          <p:stCondLst>
                                            <p:cond delay="1642"/>
                                          </p:stCondLst>
                                        </p:cTn>
                                        <p:tgtEl>
                                          <p:spTgt spid="19"/>
                                        </p:tgtEl>
                                      </p:cBhvr>
                                      <p:to x="100000" y="90000"/>
                                    </p:animScale>
                                    <p:animScale>
                                      <p:cBhvr>
                                        <p:cTn id="43" dur="166" decel="50000">
                                          <p:stCondLst>
                                            <p:cond delay="1668"/>
                                          </p:stCondLst>
                                        </p:cTn>
                                        <p:tgtEl>
                                          <p:spTgt spid="19"/>
                                        </p:tgtEl>
                                      </p:cBhvr>
                                      <p:to x="100000" y="100000"/>
                                    </p:animScale>
                                    <p:animScale>
                                      <p:cBhvr>
                                        <p:cTn id="44" dur="26">
                                          <p:stCondLst>
                                            <p:cond delay="1808"/>
                                          </p:stCondLst>
                                        </p:cTn>
                                        <p:tgtEl>
                                          <p:spTgt spid="19"/>
                                        </p:tgtEl>
                                      </p:cBhvr>
                                      <p:to x="100000" y="95000"/>
                                    </p:animScale>
                                    <p:animScale>
                                      <p:cBhvr>
                                        <p:cTn id="45" dur="166" decel="50000">
                                          <p:stCondLst>
                                            <p:cond delay="1834"/>
                                          </p:stCondLst>
                                        </p:cTn>
                                        <p:tgtEl>
                                          <p:spTgt spid="1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9"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a:xfrm>
            <a:off x="353115" y="1280116"/>
            <a:ext cx="8343900" cy="1542288"/>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يكي از آثار عمده فضاي مجازي، تأثير آن بر روابط زناشويي است. فضاي مجازي با آسان كردن برقراري ارتباط بين افراد مي‌تواند باعث افزايش ارتباط زوجين شود و سبب بهبود رابطه بين آنان شود، ولي استفاده از موقعيت‌هاي جديد ناشي از فضاي مجازي مي‌تواند مخاطراتي را نيز براي زوجين به همراه داشته باشد. اگر حتی اعتقاد نداشته باشیم که تلاش‌هایی برای برهم زدن کانون خانواده در حال انجام است، پي بردن به این موضوع دشوار نیست که فضای مجازی تأثیر عمیقی بر روابط زناشویی داشته است.</a:t>
            </a:r>
            <a:endParaRPr lang="en-US" dirty="0" smtClean="0">
              <a:solidFill>
                <a:prstClr val="black"/>
              </a:solidFill>
              <a:cs typeface="B Lotus" pitchFamily="2" charset="-78"/>
            </a:endParaRPr>
          </a:p>
        </p:txBody>
      </p:sp>
      <p:sp>
        <p:nvSpPr>
          <p:cNvPr id="14" name="Round Diagonal Corner Rectangle 13"/>
          <p:cNvSpPr/>
          <p:nvPr/>
        </p:nvSpPr>
        <p:spPr>
          <a:xfrm>
            <a:off x="418228" y="2906866"/>
            <a:ext cx="8343900" cy="979853"/>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آمار نشان مي‌دهد که بسياري از افراد از طریق فیس‌بوک کردار و گفتار شريک رمانتیک‌شان را زير نظر مي‌گيرند.  35درصد از کاربران </a:t>
            </a:r>
            <a:r>
              <a:rPr lang="ar-SA" dirty="0" smtClean="0">
                <a:solidFill>
                  <a:prstClr val="black"/>
                </a:solidFill>
                <a:cs typeface="B Lotus" pitchFamily="2" charset="-78"/>
              </a:rPr>
              <a:t>فيس</a:t>
            </a:r>
            <a:r>
              <a:rPr lang="fa-IR" dirty="0" smtClean="0">
                <a:solidFill>
                  <a:prstClr val="black"/>
                </a:solidFill>
                <a:cs typeface="B Lotus" pitchFamily="2" charset="-78"/>
              </a:rPr>
              <a:t> </a:t>
            </a:r>
            <a:r>
              <a:rPr lang="ar-SA" dirty="0" smtClean="0">
                <a:solidFill>
                  <a:prstClr val="black"/>
                </a:solidFill>
                <a:cs typeface="B Lotus" pitchFamily="2" charset="-78"/>
              </a:rPr>
              <a:t>بوک </a:t>
            </a:r>
            <a:r>
              <a:rPr lang="ar-SA" dirty="0">
                <a:solidFill>
                  <a:prstClr val="black"/>
                </a:solidFill>
                <a:cs typeface="B Lotus" pitchFamily="2" charset="-78"/>
              </a:rPr>
              <a:t>معتقدند که </a:t>
            </a:r>
            <a:r>
              <a:rPr lang="ar-SA" dirty="0" smtClean="0">
                <a:solidFill>
                  <a:prstClr val="black"/>
                </a:solidFill>
                <a:cs typeface="B Lotus" pitchFamily="2" charset="-78"/>
              </a:rPr>
              <a:t>فيس</a:t>
            </a:r>
            <a:r>
              <a:rPr lang="fa-IR" dirty="0" smtClean="0">
                <a:solidFill>
                  <a:prstClr val="black"/>
                </a:solidFill>
                <a:cs typeface="B Lotus" pitchFamily="2" charset="-78"/>
              </a:rPr>
              <a:t> </a:t>
            </a:r>
            <a:r>
              <a:rPr lang="ar-SA" dirty="0" smtClean="0">
                <a:solidFill>
                  <a:prstClr val="black"/>
                </a:solidFill>
                <a:cs typeface="B Lotus" pitchFamily="2" charset="-78"/>
              </a:rPr>
              <a:t>بوک </a:t>
            </a:r>
            <a:r>
              <a:rPr lang="ar-SA" dirty="0">
                <a:solidFill>
                  <a:prstClr val="black"/>
                </a:solidFill>
                <a:cs typeface="B Lotus" pitchFamily="2" charset="-78"/>
              </a:rPr>
              <a:t>مستقيماً در روابط رمانتيک آنها احساس رقابت و حسادت ايجاد کرده است.</a:t>
            </a:r>
            <a:endParaRPr lang="en-US" dirty="0" smtClean="0">
              <a:solidFill>
                <a:prstClr val="black"/>
              </a:solidFill>
              <a:cs typeface="B Lotus" pitchFamily="2" charset="-78"/>
            </a:endParaRPr>
          </a:p>
        </p:txBody>
      </p:sp>
      <p:sp>
        <p:nvSpPr>
          <p:cNvPr id="15" name="Round Diagonal Corner Rectangle 14"/>
          <p:cNvSpPr/>
          <p:nvPr/>
        </p:nvSpPr>
        <p:spPr>
          <a:xfrm>
            <a:off x="438699" y="3972222"/>
            <a:ext cx="8343900" cy="128920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افراد وقتی گمنام هستند و یکدیگر را نمی‌شناسند، اطلاعات شخصی را در اختیار طرف مقابلی قرار می‌دهند که حتی برای دوستان نزدیک خود نیز آشكار نمی‌کنند. دلیل هم این است که احساس امنيت می‌کنند. نكته بد اینجاست که این میزان اطلاعات باعث به وجود آمدن احساس صمیمیت در افراد می‌شود و همین موضوع می‌تواند منجر به ارتباط بیشتر و وابستگی عاطفی بیشتر شود.</a:t>
            </a:r>
            <a:endParaRPr lang="en-US" dirty="0" smtClean="0">
              <a:solidFill>
                <a:prstClr val="black"/>
              </a:solidFill>
              <a:cs typeface="B Lotus" pitchFamily="2" charset="-78"/>
            </a:endParaRPr>
          </a:p>
        </p:txBody>
      </p:sp>
      <p:sp>
        <p:nvSpPr>
          <p:cNvPr id="13" name="Round Diagonal Corner Rectangle 12"/>
          <p:cNvSpPr/>
          <p:nvPr/>
        </p:nvSpPr>
        <p:spPr>
          <a:xfrm>
            <a:off x="418228" y="5333867"/>
            <a:ext cx="8343900" cy="1306412"/>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یکی دیگر از </a:t>
            </a:r>
            <a:r>
              <a:rPr lang="ar-SA" dirty="0" smtClean="0">
                <a:solidFill>
                  <a:prstClr val="black"/>
                </a:solidFill>
                <a:cs typeface="B Lotus" pitchFamily="2" charset="-78"/>
              </a:rPr>
              <a:t>آسیب</a:t>
            </a:r>
            <a:r>
              <a:rPr lang="fa-IR" dirty="0" smtClean="0">
                <a:solidFill>
                  <a:prstClr val="black"/>
                </a:solidFill>
                <a:cs typeface="B Lotus" pitchFamily="2" charset="-78"/>
              </a:rPr>
              <a:t> </a:t>
            </a:r>
            <a:r>
              <a:rPr lang="ar-SA" dirty="0" smtClean="0">
                <a:solidFill>
                  <a:prstClr val="black"/>
                </a:solidFill>
                <a:cs typeface="B Lotus" pitchFamily="2" charset="-78"/>
              </a:rPr>
              <a:t>های </a:t>
            </a:r>
            <a:r>
              <a:rPr lang="ar-SA" dirty="0">
                <a:solidFill>
                  <a:prstClr val="black"/>
                </a:solidFill>
                <a:cs typeface="B Lotus" pitchFamily="2" charset="-78"/>
              </a:rPr>
              <a:t>فضای مجازی، اختلاط نامناسب بین زنان و مردان است. از آنجایی که در فضای مجازی افراد </a:t>
            </a:r>
            <a:r>
              <a:rPr lang="ar-SA" dirty="0" smtClean="0">
                <a:solidFill>
                  <a:prstClr val="black"/>
                </a:solidFill>
                <a:cs typeface="B Lotus" pitchFamily="2" charset="-78"/>
              </a:rPr>
              <a:t>می</a:t>
            </a:r>
            <a:r>
              <a:rPr lang="fa-IR" dirty="0" smtClean="0">
                <a:solidFill>
                  <a:prstClr val="black"/>
                </a:solidFill>
                <a:cs typeface="B Lotus" pitchFamily="2" charset="-78"/>
              </a:rPr>
              <a:t> </a:t>
            </a:r>
            <a:r>
              <a:rPr lang="ar-SA" dirty="0" smtClean="0">
                <a:solidFill>
                  <a:prstClr val="black"/>
                </a:solidFill>
                <a:cs typeface="B Lotus" pitchFamily="2" charset="-78"/>
              </a:rPr>
              <a:t>توانند </a:t>
            </a:r>
            <a:r>
              <a:rPr lang="ar-SA" dirty="0">
                <a:solidFill>
                  <a:prstClr val="black"/>
                </a:solidFill>
                <a:cs typeface="B Lotus" pitchFamily="2" charset="-78"/>
              </a:rPr>
              <a:t>گمنام باشند، با هویت غیرواقعی وارد شوند یا تماس‌های فیزیکی با مخاطب نداشته باشند، این ایده در ذهن آنان پدید </a:t>
            </a:r>
            <a:r>
              <a:rPr lang="ar-SA" dirty="0" smtClean="0">
                <a:solidFill>
                  <a:prstClr val="black"/>
                </a:solidFill>
                <a:cs typeface="B Lotus" pitchFamily="2" charset="-78"/>
              </a:rPr>
              <a:t>می</a:t>
            </a:r>
            <a:r>
              <a:rPr lang="fa-IR" dirty="0" smtClean="0">
                <a:solidFill>
                  <a:prstClr val="black"/>
                </a:solidFill>
                <a:cs typeface="B Lotus" pitchFamily="2" charset="-78"/>
              </a:rPr>
              <a:t> </a:t>
            </a:r>
            <a:r>
              <a:rPr lang="ar-SA" dirty="0" smtClean="0">
                <a:solidFill>
                  <a:prstClr val="black"/>
                </a:solidFill>
                <a:cs typeface="B Lotus" pitchFamily="2" charset="-78"/>
              </a:rPr>
              <a:t>آید </a:t>
            </a:r>
            <a:r>
              <a:rPr lang="ar-SA" dirty="0">
                <a:solidFill>
                  <a:prstClr val="black"/>
                </a:solidFill>
                <a:cs typeface="B Lotus" pitchFamily="2" charset="-78"/>
              </a:rPr>
              <a:t>که می‌توانند بدون آسیب رسیدن به مرزهای اخلاقی خود، از بسیاری از خطوط قرمز </a:t>
            </a:r>
            <a:r>
              <a:rPr lang="ar-SA" dirty="0" smtClean="0">
                <a:solidFill>
                  <a:prstClr val="black"/>
                </a:solidFill>
                <a:cs typeface="B Lotus" pitchFamily="2" charset="-78"/>
              </a:rPr>
              <a:t>عبور</a:t>
            </a:r>
            <a:r>
              <a:rPr lang="fa-IR" dirty="0" smtClean="0">
                <a:solidFill>
                  <a:prstClr val="black"/>
                </a:solidFill>
                <a:cs typeface="B Lotus" pitchFamily="2" charset="-78"/>
              </a:rPr>
              <a:t> </a:t>
            </a:r>
            <a:r>
              <a:rPr lang="ar-SA" dirty="0" smtClean="0">
                <a:solidFill>
                  <a:prstClr val="black"/>
                </a:solidFill>
                <a:cs typeface="B Lotus" pitchFamily="2" charset="-78"/>
              </a:rPr>
              <a:t>کنن</a:t>
            </a:r>
            <a:r>
              <a:rPr lang="fa-IR" dirty="0" smtClean="0">
                <a:solidFill>
                  <a:prstClr val="black"/>
                </a:solidFill>
                <a:cs typeface="B Lotus" pitchFamily="2" charset="-78"/>
              </a:rPr>
              <a:t>د.</a:t>
            </a:r>
            <a:endParaRPr lang="en-US" dirty="0" smtClean="0">
              <a:solidFill>
                <a:prstClr val="black"/>
              </a:solidFill>
              <a:cs typeface="B Lotus" pitchFamily="2" charset="-78"/>
            </a:endParaRPr>
          </a:p>
        </p:txBody>
      </p:sp>
      <p:sp>
        <p:nvSpPr>
          <p:cNvPr id="8" name="Down Arrow Callout 7"/>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مشکلات روابط زناشویی</a:t>
            </a:r>
            <a:endParaRPr lang="en-US" sz="2400" dirty="0">
              <a:solidFill>
                <a:prstClr val="white"/>
              </a:solidFill>
              <a:cs typeface="B Titr" pitchFamily="2" charset="-78"/>
            </a:endParaRPr>
          </a:p>
        </p:txBody>
      </p:sp>
    </p:spTree>
    <p:extLst>
      <p:ext uri="{BB962C8B-B14F-4D97-AF65-F5344CB8AC3E}">
        <p14:creationId xmlns:p14="http://schemas.microsoft.com/office/powerpoint/2010/main" val="2278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3"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257800" y="2462274"/>
            <a:ext cx="3657600" cy="2512506"/>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فضای مجازی به دلیل درگیر کردن همه‌جانبه </a:t>
            </a:r>
            <a:r>
              <a:rPr lang="ar-SA" dirty="0" smtClean="0">
                <a:solidFill>
                  <a:prstClr val="black"/>
                </a:solidFill>
                <a:cs typeface="B Lotus" pitchFamily="2" charset="-78"/>
              </a:rPr>
              <a:t>کاربر</a:t>
            </a:r>
            <a:r>
              <a:rPr lang="fa-IR" dirty="0" smtClean="0">
                <a:solidFill>
                  <a:prstClr val="black"/>
                </a:solidFill>
                <a:cs typeface="B Lotus" pitchFamily="2" charset="-78"/>
              </a:rPr>
              <a:t>،</a:t>
            </a:r>
            <a:r>
              <a:rPr lang="ar-SA" dirty="0" smtClean="0">
                <a:solidFill>
                  <a:prstClr val="black"/>
                </a:solidFill>
                <a:cs typeface="B Lotus" pitchFamily="2" charset="-78"/>
              </a:rPr>
              <a:t> </a:t>
            </a:r>
            <a:r>
              <a:rPr lang="ar-SA" dirty="0">
                <a:solidFill>
                  <a:prstClr val="black"/>
                </a:solidFill>
                <a:cs typeface="B Lotus" pitchFamily="2" charset="-78"/>
              </a:rPr>
              <a:t>به‌مرور فرهنگ‌های دینی و ملی او را تغییر داده و فرهنگ غالب خود را تحمیل می‌کند که این فرهنگ در حال حاضر به دلیل سیطره غرب بر فضای مجازی، غربی است؛ ازجمله اینکه زبان آرگو (زبان کوچه‌بازاری سخیف) را ترویج می‌دهد</a:t>
            </a:r>
            <a:r>
              <a:rPr lang="ar-SA" dirty="0" smtClean="0">
                <a:solidFill>
                  <a:prstClr val="black"/>
                </a:solidFill>
                <a:cs typeface="B Lotus" pitchFamily="2" charset="-78"/>
              </a:rPr>
              <a:t>.</a:t>
            </a:r>
            <a:endParaRPr lang="ar-SA" dirty="0">
              <a:solidFill>
                <a:prstClr val="black"/>
              </a:solidFill>
              <a:cs typeface="B Lotus" pitchFamily="2" charset="-78"/>
            </a:endParaRPr>
          </a:p>
        </p:txBody>
      </p:sp>
      <p:sp>
        <p:nvSpPr>
          <p:cNvPr id="8" name="Rounded Rectangle 7"/>
          <p:cNvSpPr/>
          <p:nvPr/>
        </p:nvSpPr>
        <p:spPr>
          <a:xfrm>
            <a:off x="5600700" y="2071186"/>
            <a:ext cx="2971800" cy="533400"/>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prstClr val="white"/>
                </a:solidFill>
                <a:cs typeface="B Titr" pitchFamily="2" charset="-78"/>
              </a:rPr>
              <a:t>تهاجم فرهنگی</a:t>
            </a:r>
            <a:endParaRPr lang="en-US" sz="2000" dirty="0" smtClean="0">
              <a:solidFill>
                <a:prstClr val="white"/>
              </a:solidFill>
              <a:cs typeface="B Titr" pitchFamily="2" charset="-78"/>
            </a:endParaRPr>
          </a:p>
        </p:txBody>
      </p:sp>
      <p:sp>
        <p:nvSpPr>
          <p:cNvPr id="49" name="Straight Connector 3"/>
          <p:cNvSpPr/>
          <p:nvPr/>
        </p:nvSpPr>
        <p:spPr>
          <a:xfrm>
            <a:off x="3194783" y="3496501"/>
            <a:ext cx="996216" cy="2485058"/>
          </a:xfrm>
          <a:custGeom>
            <a:avLst/>
            <a:gdLst/>
            <a:ahLst/>
            <a:cxnLst/>
            <a:rect l="0" t="0" r="0" b="0"/>
            <a:pathLst>
              <a:path>
                <a:moveTo>
                  <a:pt x="996216" y="0"/>
                </a:moveTo>
                <a:lnTo>
                  <a:pt x="498108" y="0"/>
                </a:lnTo>
                <a:lnTo>
                  <a:pt x="498108" y="2485058"/>
                </a:lnTo>
                <a:lnTo>
                  <a:pt x="0" y="2485058"/>
                </a:lnTo>
              </a:path>
            </a:pathLst>
          </a:custGeom>
          <a:noFill/>
          <a:ln w="38100">
            <a:solidFill>
              <a:schemeClr val="accent6">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7" name="Straight Connector 5"/>
          <p:cNvSpPr/>
          <p:nvPr/>
        </p:nvSpPr>
        <p:spPr>
          <a:xfrm>
            <a:off x="3194783" y="3496501"/>
            <a:ext cx="996216" cy="1656705"/>
          </a:xfrm>
          <a:custGeom>
            <a:avLst/>
            <a:gdLst/>
            <a:ahLst/>
            <a:cxnLst/>
            <a:rect l="0" t="0" r="0" b="0"/>
            <a:pathLst>
              <a:path>
                <a:moveTo>
                  <a:pt x="996216" y="0"/>
                </a:moveTo>
                <a:lnTo>
                  <a:pt x="498108" y="0"/>
                </a:lnTo>
                <a:lnTo>
                  <a:pt x="498108" y="1656705"/>
                </a:lnTo>
                <a:lnTo>
                  <a:pt x="0" y="1656705"/>
                </a:lnTo>
              </a:path>
            </a:pathLst>
          </a:custGeom>
          <a:noFill/>
          <a:ln>
            <a:solidFill>
              <a:schemeClr val="accent6">
                <a:lumMod val="75000"/>
              </a:schemeClr>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5" name="Straight Connector 7"/>
          <p:cNvSpPr/>
          <p:nvPr/>
        </p:nvSpPr>
        <p:spPr>
          <a:xfrm>
            <a:off x="3194783" y="3496501"/>
            <a:ext cx="996216" cy="828352"/>
          </a:xfrm>
          <a:custGeom>
            <a:avLst/>
            <a:gdLst/>
            <a:ahLst/>
            <a:cxnLst/>
            <a:rect l="0" t="0" r="0" b="0"/>
            <a:pathLst>
              <a:path>
                <a:moveTo>
                  <a:pt x="996216" y="0"/>
                </a:moveTo>
                <a:lnTo>
                  <a:pt x="498108" y="0"/>
                </a:lnTo>
                <a:lnTo>
                  <a:pt x="498108" y="828352"/>
                </a:lnTo>
                <a:lnTo>
                  <a:pt x="0" y="828352"/>
                </a:lnTo>
              </a:path>
            </a:pathLst>
          </a:custGeom>
          <a:noFill/>
          <a:ln>
            <a:solidFill>
              <a:schemeClr val="accent6">
                <a:lumMod val="75000"/>
              </a:schemeClr>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3" name="Straight Connector 9"/>
          <p:cNvSpPr/>
          <p:nvPr/>
        </p:nvSpPr>
        <p:spPr>
          <a:xfrm>
            <a:off x="3194783" y="2668148"/>
            <a:ext cx="996216" cy="828352"/>
          </a:xfrm>
          <a:custGeom>
            <a:avLst/>
            <a:gdLst/>
            <a:ahLst/>
            <a:cxnLst/>
            <a:rect l="0" t="0" r="0" b="0"/>
            <a:pathLst>
              <a:path>
                <a:moveTo>
                  <a:pt x="996216" y="828352"/>
                </a:moveTo>
                <a:lnTo>
                  <a:pt x="498108" y="828352"/>
                </a:lnTo>
                <a:lnTo>
                  <a:pt x="498108" y="0"/>
                </a:lnTo>
                <a:lnTo>
                  <a:pt x="0" y="0"/>
                </a:lnTo>
              </a:path>
            </a:pathLst>
          </a:custGeom>
          <a:noFill/>
          <a:ln>
            <a:solidFill>
              <a:schemeClr val="accent6">
                <a:lumMod val="75000"/>
              </a:schemeClr>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1" name="Straight Connector 11"/>
          <p:cNvSpPr/>
          <p:nvPr/>
        </p:nvSpPr>
        <p:spPr>
          <a:xfrm>
            <a:off x="3194783" y="1839795"/>
            <a:ext cx="996216" cy="1656705"/>
          </a:xfrm>
          <a:custGeom>
            <a:avLst/>
            <a:gdLst/>
            <a:ahLst/>
            <a:cxnLst/>
            <a:rect l="0" t="0" r="0" b="0"/>
            <a:pathLst>
              <a:path>
                <a:moveTo>
                  <a:pt x="996216" y="1656705"/>
                </a:moveTo>
                <a:lnTo>
                  <a:pt x="498108" y="1656705"/>
                </a:lnTo>
                <a:lnTo>
                  <a:pt x="498108" y="0"/>
                </a:lnTo>
                <a:lnTo>
                  <a:pt x="0" y="0"/>
                </a:lnTo>
              </a:path>
            </a:pathLst>
          </a:custGeom>
          <a:noFill/>
          <a:ln>
            <a:solidFill>
              <a:schemeClr val="accent6">
                <a:lumMod val="75000"/>
              </a:schemeClr>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39" name="Straight Connector 13"/>
          <p:cNvSpPr/>
          <p:nvPr/>
        </p:nvSpPr>
        <p:spPr>
          <a:xfrm>
            <a:off x="3194783" y="1011442"/>
            <a:ext cx="996216" cy="2485058"/>
          </a:xfrm>
          <a:custGeom>
            <a:avLst/>
            <a:gdLst/>
            <a:ahLst/>
            <a:cxnLst/>
            <a:rect l="0" t="0" r="0" b="0"/>
            <a:pathLst>
              <a:path>
                <a:moveTo>
                  <a:pt x="996216" y="2485058"/>
                </a:moveTo>
                <a:lnTo>
                  <a:pt x="498108" y="2485058"/>
                </a:lnTo>
                <a:lnTo>
                  <a:pt x="498108" y="0"/>
                </a:lnTo>
                <a:lnTo>
                  <a:pt x="0" y="0"/>
                </a:lnTo>
              </a:path>
            </a:pathLst>
          </a:custGeom>
          <a:noFill/>
          <a:ln>
            <a:solidFill>
              <a:schemeClr val="accent6">
                <a:lumMod val="75000"/>
              </a:schemeClr>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grpSp>
        <p:nvGrpSpPr>
          <p:cNvPr id="15" name="Group 14"/>
          <p:cNvGrpSpPr/>
          <p:nvPr/>
        </p:nvGrpSpPr>
        <p:grpSpPr>
          <a:xfrm>
            <a:off x="4191000" y="1752600"/>
            <a:ext cx="832686" cy="3487800"/>
            <a:chOff x="5987215" y="1075499"/>
            <a:chExt cx="832686" cy="3487800"/>
          </a:xfrm>
          <a:solidFill>
            <a:schemeClr val="accent6">
              <a:lumMod val="75000"/>
            </a:schemeClr>
          </a:solidFill>
        </p:grpSpPr>
        <p:sp>
          <p:nvSpPr>
            <p:cNvPr id="37" name="Round Diagonal Corner Rectangle 36"/>
            <p:cNvSpPr/>
            <p:nvPr/>
          </p:nvSpPr>
          <p:spPr>
            <a:xfrm rot="5400000">
              <a:off x="4659658" y="2403056"/>
              <a:ext cx="3487800" cy="832686"/>
            </a:xfrm>
            <a:prstGeom prst="round2DiagRect">
              <a:avLst/>
            </a:prstGeom>
            <a:grpFill/>
          </p:spPr>
          <p:style>
            <a:lnRef idx="3">
              <a:schemeClr val="lt1"/>
            </a:lnRef>
            <a:fillRef idx="1">
              <a:schemeClr val="accent6"/>
            </a:fillRef>
            <a:effectRef idx="1">
              <a:schemeClr val="accent6"/>
            </a:effectRef>
            <a:fontRef idx="minor">
              <a:schemeClr val="lt1"/>
            </a:fontRef>
          </p:style>
        </p:sp>
        <p:sp>
          <p:nvSpPr>
            <p:cNvPr id="38" name="Round Diagonal Corner Rectangle 16"/>
            <p:cNvSpPr/>
            <p:nvPr/>
          </p:nvSpPr>
          <p:spPr>
            <a:xfrm rot="5400000">
              <a:off x="4700306" y="2443704"/>
              <a:ext cx="3406504" cy="7513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bg1"/>
                  </a:solidFill>
                  <a:cs typeface="B Titr" pitchFamily="2" charset="-78"/>
                </a:rPr>
                <a:t>این </a:t>
              </a:r>
              <a:r>
                <a:rPr lang="fa-IR" sz="1600" dirty="0">
                  <a:solidFill>
                    <a:schemeClr val="bg1"/>
                  </a:solidFill>
                  <a:cs typeface="B Titr" pitchFamily="2" charset="-78"/>
                </a:rPr>
                <a:t>فضا آسیب های زیر را به دنبال داشته است:</a:t>
              </a:r>
            </a:p>
          </p:txBody>
        </p:sp>
      </p:grpSp>
      <p:grpSp>
        <p:nvGrpSpPr>
          <p:cNvPr id="16" name="Group 15"/>
          <p:cNvGrpSpPr/>
          <p:nvPr/>
        </p:nvGrpSpPr>
        <p:grpSpPr>
          <a:xfrm>
            <a:off x="403580" y="680101"/>
            <a:ext cx="2791203" cy="662682"/>
            <a:chOff x="2199795" y="3000"/>
            <a:chExt cx="2791203" cy="662682"/>
          </a:xfrm>
        </p:grpSpPr>
        <p:sp>
          <p:nvSpPr>
            <p:cNvPr id="35" name="Rectangle 34"/>
            <p:cNvSpPr/>
            <p:nvPr/>
          </p:nvSpPr>
          <p:spPr>
            <a:xfrm>
              <a:off x="2199795" y="3000"/>
              <a:ext cx="2791203" cy="66268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36" name="Rectangle 35"/>
            <p:cNvSpPr/>
            <p:nvPr/>
          </p:nvSpPr>
          <p:spPr>
            <a:xfrm>
              <a:off x="2199795" y="3000"/>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tx1"/>
                  </a:solidFill>
                  <a:cs typeface="B Lotus" pitchFamily="2" charset="-78"/>
                </a:rPr>
                <a:t>ترویج </a:t>
              </a:r>
              <a:r>
                <a:rPr lang="fa-IR" sz="1600" dirty="0">
                  <a:solidFill>
                    <a:schemeClr val="tx1"/>
                  </a:solidFill>
                  <a:cs typeface="B Lotus" pitchFamily="2" charset="-78"/>
                </a:rPr>
                <a:t>روابط نامشروع </a:t>
              </a:r>
              <a:endParaRPr lang="en-US" sz="1600" kern="1200" dirty="0">
                <a:solidFill>
                  <a:schemeClr val="tx1"/>
                </a:solidFill>
                <a:cs typeface="B Lotus" pitchFamily="2" charset="-78"/>
              </a:endParaRPr>
            </a:p>
          </p:txBody>
        </p:sp>
      </p:grpSp>
      <p:grpSp>
        <p:nvGrpSpPr>
          <p:cNvPr id="17" name="Group 16"/>
          <p:cNvGrpSpPr/>
          <p:nvPr/>
        </p:nvGrpSpPr>
        <p:grpSpPr>
          <a:xfrm>
            <a:off x="403580" y="1508454"/>
            <a:ext cx="2791203" cy="662682"/>
            <a:chOff x="2199795" y="831353"/>
            <a:chExt cx="2791203" cy="662682"/>
          </a:xfrm>
        </p:grpSpPr>
        <p:sp>
          <p:nvSpPr>
            <p:cNvPr id="33" name="Rectangle 32"/>
            <p:cNvSpPr/>
            <p:nvPr/>
          </p:nvSpPr>
          <p:spPr>
            <a:xfrm>
              <a:off x="2199795" y="831353"/>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4" name="Rectangle 33"/>
            <p:cNvSpPr/>
            <p:nvPr/>
          </p:nvSpPr>
          <p:spPr>
            <a:xfrm>
              <a:off x="2199795" y="831353"/>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ترویج زندگی مجردی </a:t>
              </a:r>
              <a:endParaRPr lang="en-US" sz="1600" kern="1200" dirty="0">
                <a:solidFill>
                  <a:schemeClr val="tx1"/>
                </a:solidFill>
                <a:cs typeface="B Lotus" pitchFamily="2" charset="-78"/>
              </a:endParaRPr>
            </a:p>
          </p:txBody>
        </p:sp>
      </p:grpSp>
      <p:grpSp>
        <p:nvGrpSpPr>
          <p:cNvPr id="18" name="Group 17"/>
          <p:cNvGrpSpPr/>
          <p:nvPr/>
        </p:nvGrpSpPr>
        <p:grpSpPr>
          <a:xfrm>
            <a:off x="403580" y="2336807"/>
            <a:ext cx="2791203" cy="662682"/>
            <a:chOff x="2199795" y="1659706"/>
            <a:chExt cx="2791203" cy="662682"/>
          </a:xfrm>
        </p:grpSpPr>
        <p:sp>
          <p:nvSpPr>
            <p:cNvPr id="31" name="Rectangle 30"/>
            <p:cNvSpPr/>
            <p:nvPr/>
          </p:nvSpPr>
          <p:spPr>
            <a:xfrm>
              <a:off x="2199795" y="1659706"/>
              <a:ext cx="2791203" cy="66268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32" name="Rectangle 31"/>
            <p:cNvSpPr/>
            <p:nvPr/>
          </p:nvSpPr>
          <p:spPr>
            <a:xfrm>
              <a:off x="2199795" y="1659706"/>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تبلیغ خانه مجردی در فضای مجازی </a:t>
              </a:r>
              <a:endParaRPr lang="en-US" sz="1600" kern="1200" dirty="0">
                <a:solidFill>
                  <a:schemeClr val="tx1"/>
                </a:solidFill>
                <a:cs typeface="B Lotus" pitchFamily="2" charset="-78"/>
              </a:endParaRPr>
            </a:p>
          </p:txBody>
        </p:sp>
      </p:grpSp>
      <p:grpSp>
        <p:nvGrpSpPr>
          <p:cNvPr id="19" name="Group 18"/>
          <p:cNvGrpSpPr/>
          <p:nvPr/>
        </p:nvGrpSpPr>
        <p:grpSpPr>
          <a:xfrm>
            <a:off x="403580" y="3165159"/>
            <a:ext cx="2791203" cy="662682"/>
            <a:chOff x="2199795" y="2488057"/>
            <a:chExt cx="2791203" cy="662683"/>
          </a:xfrm>
        </p:grpSpPr>
        <p:sp>
          <p:nvSpPr>
            <p:cNvPr id="29" name="Rectangle 28"/>
            <p:cNvSpPr/>
            <p:nvPr/>
          </p:nvSpPr>
          <p:spPr>
            <a:xfrm>
              <a:off x="2199795" y="2488058"/>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0" name="Rectangle 29"/>
            <p:cNvSpPr/>
            <p:nvPr/>
          </p:nvSpPr>
          <p:spPr>
            <a:xfrm>
              <a:off x="2199795" y="2488057"/>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ترویج و تحریک افراد به مصرف مواد مخدر صنعتی </a:t>
              </a:r>
              <a:endParaRPr lang="en-US" sz="1600" kern="1200" dirty="0">
                <a:solidFill>
                  <a:schemeClr val="tx1"/>
                </a:solidFill>
                <a:cs typeface="B Lotus" pitchFamily="2" charset="-78"/>
              </a:endParaRPr>
            </a:p>
          </p:txBody>
        </p:sp>
      </p:grpSp>
      <p:grpSp>
        <p:nvGrpSpPr>
          <p:cNvPr id="20" name="Group 19"/>
          <p:cNvGrpSpPr/>
          <p:nvPr/>
        </p:nvGrpSpPr>
        <p:grpSpPr>
          <a:xfrm>
            <a:off x="403580" y="3993512"/>
            <a:ext cx="2791203" cy="662682"/>
            <a:chOff x="2199795" y="3316411"/>
            <a:chExt cx="2791203" cy="662682"/>
          </a:xfrm>
        </p:grpSpPr>
        <p:sp>
          <p:nvSpPr>
            <p:cNvPr id="27" name="Rectangle 26"/>
            <p:cNvSpPr/>
            <p:nvPr/>
          </p:nvSpPr>
          <p:spPr>
            <a:xfrm>
              <a:off x="2199795" y="3316411"/>
              <a:ext cx="2791203" cy="66268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28" name="Rectangle 27"/>
            <p:cNvSpPr/>
            <p:nvPr/>
          </p:nvSpPr>
          <p:spPr>
            <a:xfrm>
              <a:off x="2199795" y="3316411"/>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ترویج مد و پوشش‌های جدید عریان و نیمه‌عریان</a:t>
              </a:r>
              <a:endParaRPr lang="en-US" sz="1600" kern="1200" dirty="0">
                <a:solidFill>
                  <a:schemeClr val="tx1"/>
                </a:solidFill>
                <a:cs typeface="B Lotus" pitchFamily="2" charset="-78"/>
              </a:endParaRPr>
            </a:p>
          </p:txBody>
        </p:sp>
      </p:grpSp>
      <p:grpSp>
        <p:nvGrpSpPr>
          <p:cNvPr id="21" name="Group 20"/>
          <p:cNvGrpSpPr/>
          <p:nvPr/>
        </p:nvGrpSpPr>
        <p:grpSpPr>
          <a:xfrm>
            <a:off x="403580" y="4821865"/>
            <a:ext cx="2791203" cy="662682"/>
            <a:chOff x="2199795" y="4144764"/>
            <a:chExt cx="2791203" cy="662682"/>
          </a:xfrm>
        </p:grpSpPr>
        <p:sp>
          <p:nvSpPr>
            <p:cNvPr id="25" name="Rectangle 24"/>
            <p:cNvSpPr/>
            <p:nvPr/>
          </p:nvSpPr>
          <p:spPr>
            <a:xfrm>
              <a:off x="2199795" y="4144764"/>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6" name="Rectangle 25"/>
            <p:cNvSpPr/>
            <p:nvPr/>
          </p:nvSpPr>
          <p:spPr>
            <a:xfrm>
              <a:off x="2199795" y="4144764"/>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ترویج سگ‌بازی، مشروب‌خواری و... </a:t>
              </a:r>
              <a:endParaRPr lang="en-US" sz="1600" kern="1200" dirty="0">
                <a:solidFill>
                  <a:schemeClr val="tx1"/>
                </a:solidFill>
                <a:cs typeface="B Lotus" pitchFamily="2" charset="-78"/>
              </a:endParaRPr>
            </a:p>
          </p:txBody>
        </p:sp>
      </p:grpSp>
      <p:grpSp>
        <p:nvGrpSpPr>
          <p:cNvPr id="22" name="Group 21"/>
          <p:cNvGrpSpPr/>
          <p:nvPr/>
        </p:nvGrpSpPr>
        <p:grpSpPr>
          <a:xfrm>
            <a:off x="403580" y="5650217"/>
            <a:ext cx="2791203" cy="662682"/>
            <a:chOff x="2199795" y="4973116"/>
            <a:chExt cx="2791203" cy="662682"/>
          </a:xfrm>
        </p:grpSpPr>
        <p:sp>
          <p:nvSpPr>
            <p:cNvPr id="23" name="Rectangle 22"/>
            <p:cNvSpPr/>
            <p:nvPr/>
          </p:nvSpPr>
          <p:spPr>
            <a:xfrm>
              <a:off x="2199795" y="4973116"/>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4" name="Rectangle 23"/>
            <p:cNvSpPr/>
            <p:nvPr/>
          </p:nvSpPr>
          <p:spPr>
            <a:xfrm>
              <a:off x="2199795" y="4973116"/>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و در یک کلام ترویج سبک زندگی غربی...</a:t>
              </a:r>
              <a:endParaRPr lang="en-US" sz="1600" kern="1200" dirty="0">
                <a:solidFill>
                  <a:schemeClr val="tx1"/>
                </a:solidFill>
                <a:cs typeface="B Lotus" pitchFamily="2" charset="-78"/>
              </a:endParaRPr>
            </a:p>
          </p:txBody>
        </p:sp>
      </p:grpSp>
      <p:cxnSp>
        <p:nvCxnSpPr>
          <p:cNvPr id="6" name="Straight Connector 5"/>
          <p:cNvCxnSpPr>
            <a:endCxn id="29" idx="3"/>
          </p:cNvCxnSpPr>
          <p:nvPr/>
        </p:nvCxnSpPr>
        <p:spPr>
          <a:xfrm flipH="1" flipV="1">
            <a:off x="3194783" y="3496501"/>
            <a:ext cx="546438" cy="472"/>
          </a:xfrm>
          <a:prstGeom prst="line">
            <a:avLst/>
          </a:prstGeom>
          <a:ln>
            <a:solidFill>
              <a:schemeClr val="accent6">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333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1000"/>
                                        <p:tgtEl>
                                          <p:spTgt spid="45"/>
                                        </p:tgtEl>
                                      </p:cBhvr>
                                    </p:animEffect>
                                    <p:anim calcmode="lin" valueType="num">
                                      <p:cBhvr>
                                        <p:cTn id="94" dur="1000" fill="hold"/>
                                        <p:tgtEl>
                                          <p:spTgt spid="45"/>
                                        </p:tgtEl>
                                        <p:attrNameLst>
                                          <p:attrName>ppt_x</p:attrName>
                                        </p:attrNameLst>
                                      </p:cBhvr>
                                      <p:tavLst>
                                        <p:tav tm="0">
                                          <p:val>
                                            <p:strVal val="#ppt_x"/>
                                          </p:val>
                                        </p:tav>
                                        <p:tav tm="100000">
                                          <p:val>
                                            <p:strVal val="#ppt_x"/>
                                          </p:val>
                                        </p:tav>
                                      </p:tavLst>
                                    </p:anim>
                                    <p:anim calcmode="lin" valueType="num">
                                      <p:cBhvr>
                                        <p:cTn id="9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1000"/>
                                        <p:tgtEl>
                                          <p:spTgt spid="20"/>
                                        </p:tgtEl>
                                      </p:cBhvr>
                                    </p:animEffect>
                                    <p:anim calcmode="lin" valueType="num">
                                      <p:cBhvr>
                                        <p:cTn id="101" dur="1000" fill="hold"/>
                                        <p:tgtEl>
                                          <p:spTgt spid="20"/>
                                        </p:tgtEl>
                                        <p:attrNameLst>
                                          <p:attrName>ppt_x</p:attrName>
                                        </p:attrNameLst>
                                      </p:cBhvr>
                                      <p:tavLst>
                                        <p:tav tm="0">
                                          <p:val>
                                            <p:strVal val="#ppt_x"/>
                                          </p:val>
                                        </p:tav>
                                        <p:tav tm="100000">
                                          <p:val>
                                            <p:strVal val="#ppt_x"/>
                                          </p:val>
                                        </p:tav>
                                      </p:tavLst>
                                    </p:anim>
                                    <p:anim calcmode="lin" valueType="num">
                                      <p:cBhvr>
                                        <p:cTn id="10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1000"/>
                                        <p:tgtEl>
                                          <p:spTgt spid="47"/>
                                        </p:tgtEl>
                                      </p:cBhvr>
                                    </p:animEffect>
                                    <p:anim calcmode="lin" valueType="num">
                                      <p:cBhvr>
                                        <p:cTn id="108" dur="1000" fill="hold"/>
                                        <p:tgtEl>
                                          <p:spTgt spid="47"/>
                                        </p:tgtEl>
                                        <p:attrNameLst>
                                          <p:attrName>ppt_x</p:attrName>
                                        </p:attrNameLst>
                                      </p:cBhvr>
                                      <p:tavLst>
                                        <p:tav tm="0">
                                          <p:val>
                                            <p:strVal val="#ppt_x"/>
                                          </p:val>
                                        </p:tav>
                                        <p:tav tm="100000">
                                          <p:val>
                                            <p:strVal val="#ppt_x"/>
                                          </p:val>
                                        </p:tav>
                                      </p:tavLst>
                                    </p:anim>
                                    <p:anim calcmode="lin" valueType="num">
                                      <p:cBhvr>
                                        <p:cTn id="10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1000"/>
                                        <p:tgtEl>
                                          <p:spTgt spid="21"/>
                                        </p:tgtEl>
                                      </p:cBhvr>
                                    </p:animEffect>
                                    <p:anim calcmode="lin" valueType="num">
                                      <p:cBhvr>
                                        <p:cTn id="115" dur="1000" fill="hold"/>
                                        <p:tgtEl>
                                          <p:spTgt spid="21"/>
                                        </p:tgtEl>
                                        <p:attrNameLst>
                                          <p:attrName>ppt_x</p:attrName>
                                        </p:attrNameLst>
                                      </p:cBhvr>
                                      <p:tavLst>
                                        <p:tav tm="0">
                                          <p:val>
                                            <p:strVal val="#ppt_x"/>
                                          </p:val>
                                        </p:tav>
                                        <p:tav tm="100000">
                                          <p:val>
                                            <p:strVal val="#ppt_x"/>
                                          </p:val>
                                        </p:tav>
                                      </p:tavLst>
                                    </p:anim>
                                    <p:anim calcmode="lin" valueType="num">
                                      <p:cBhvr>
                                        <p:cTn id="1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1000"/>
                                        <p:tgtEl>
                                          <p:spTgt spid="22"/>
                                        </p:tgtEl>
                                      </p:cBhvr>
                                    </p:animEffect>
                                    <p:anim calcmode="lin" valueType="num">
                                      <p:cBhvr>
                                        <p:cTn id="129" dur="1000" fill="hold"/>
                                        <p:tgtEl>
                                          <p:spTgt spid="22"/>
                                        </p:tgtEl>
                                        <p:attrNameLst>
                                          <p:attrName>ppt_x</p:attrName>
                                        </p:attrNameLst>
                                      </p:cBhvr>
                                      <p:tavLst>
                                        <p:tav tm="0">
                                          <p:val>
                                            <p:strVal val="#ppt_x"/>
                                          </p:val>
                                        </p:tav>
                                        <p:tav tm="100000">
                                          <p:val>
                                            <p:strVal val="#ppt_x"/>
                                          </p:val>
                                        </p:tav>
                                      </p:tavLst>
                                    </p:anim>
                                    <p:anim calcmode="lin" valueType="num">
                                      <p:cBhvr>
                                        <p:cTn id="1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a:xfrm>
            <a:off x="370533" y="2005629"/>
            <a:ext cx="8322706" cy="95142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تحقیقات متعدد انجام‌شده در داخل و خارج از کشور مؤید این موضوع است که استفاده افراطی و وسواس‌گونه از فضای مجازی ممکن است منجر به پرخاشگری، رفتارهای ضداجتماعی، هیجان زیاد، افزایش رفتارهای پرخطر جنسی، تنوع‌طلبی جنسی و افزایش رویکرد مثبت به رفتارهای ضداجتماعی و غیراخلاقی شود.</a:t>
            </a:r>
            <a:endParaRPr lang="en-US" dirty="0" smtClean="0">
              <a:solidFill>
                <a:prstClr val="black"/>
              </a:solidFill>
              <a:cs typeface="B Lotus" pitchFamily="2" charset="-78"/>
            </a:endParaRPr>
          </a:p>
        </p:txBody>
      </p:sp>
      <p:sp>
        <p:nvSpPr>
          <p:cNvPr id="14" name="Round Diagonal Corner Rectangle 13"/>
          <p:cNvSpPr/>
          <p:nvPr/>
        </p:nvSpPr>
        <p:spPr>
          <a:xfrm>
            <a:off x="349339" y="3086494"/>
            <a:ext cx="8343900" cy="1092508"/>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اينترنت نيروي مخربي است كه به‌رغم فوايد بي‌شمار مي‌‌‌تواند زندگي افرادي كه وقت زيادي را صرف آن مي‌كنند به تباهي بكشاند و زمان لازم براي فعاليت‌هاي </a:t>
            </a:r>
            <a:r>
              <a:rPr lang="ar-SA" dirty="0" smtClean="0">
                <a:solidFill>
                  <a:prstClr val="black"/>
                </a:solidFill>
                <a:cs typeface="B Lotus" pitchFamily="2" charset="-78"/>
              </a:rPr>
              <a:t>اجتماع</a:t>
            </a:r>
            <a:r>
              <a:rPr lang="fa-IR" dirty="0" smtClean="0">
                <a:solidFill>
                  <a:prstClr val="black"/>
                </a:solidFill>
                <a:cs typeface="B Lotus" pitchFamily="2" charset="-78"/>
              </a:rPr>
              <a:t>ی،</a:t>
            </a:r>
            <a:r>
              <a:rPr lang="ar-SA" dirty="0" smtClean="0">
                <a:solidFill>
                  <a:prstClr val="black"/>
                </a:solidFill>
                <a:cs typeface="B Lotus" pitchFamily="2" charset="-78"/>
              </a:rPr>
              <a:t>‌ </a:t>
            </a:r>
            <a:r>
              <a:rPr lang="ar-SA" dirty="0">
                <a:solidFill>
                  <a:prstClr val="black"/>
                </a:solidFill>
                <a:cs typeface="B Lotus" pitchFamily="2" charset="-78"/>
              </a:rPr>
              <a:t>تفريحي و دانش‌اندوزي را از آنان بگيرد. براي اين دسته افراد، كار، دوستان، خانواده و خواب جاي خود را به دنياي مجازي، اتاق‌هاي گفت‌وگو و بازي‌هاي رايانه‌اي داده است.</a:t>
            </a:r>
            <a:endParaRPr lang="en-US" dirty="0" smtClean="0">
              <a:solidFill>
                <a:prstClr val="black"/>
              </a:solidFill>
              <a:cs typeface="B Lotus" pitchFamily="2" charset="-78"/>
            </a:endParaRPr>
          </a:p>
        </p:txBody>
      </p:sp>
      <p:sp>
        <p:nvSpPr>
          <p:cNvPr id="15" name="Round Diagonal Corner Rectangle 14"/>
          <p:cNvSpPr/>
          <p:nvPr/>
        </p:nvSpPr>
        <p:spPr>
          <a:xfrm>
            <a:off x="349339" y="4321503"/>
            <a:ext cx="8343900" cy="770137"/>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همان‌طور كه استفاده مفرط و نامناسب از فضاي مجازي مي‌تواند باعث آسيب ديدن روابط خانوادگي شود، روابط خانوادگي سست و غیرصمیمی باعث تمايل فرد براي پناه بردن به فضاي مجازي براي برآوردن نيازهايش مي‌شود. </a:t>
            </a:r>
            <a:endParaRPr lang="en-US" dirty="0" smtClean="0">
              <a:solidFill>
                <a:prstClr val="black"/>
              </a:solidFill>
              <a:cs typeface="B Lotus" pitchFamily="2" charset="-78"/>
            </a:endParaRPr>
          </a:p>
        </p:txBody>
      </p:sp>
      <p:sp>
        <p:nvSpPr>
          <p:cNvPr id="6" name="Down Arrow Callout 5"/>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ازدیاد پرخاشگری</a:t>
            </a:r>
          </a:p>
        </p:txBody>
      </p:sp>
    </p:spTree>
    <p:extLst>
      <p:ext uri="{BB962C8B-B14F-4D97-AF65-F5344CB8AC3E}">
        <p14:creationId xmlns:p14="http://schemas.microsoft.com/office/powerpoint/2010/main" val="3209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5638800" y="1658876"/>
            <a:ext cx="3124200" cy="4876092"/>
          </a:xfrm>
          <a:prstGeom prst="round2DiagRect">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Lotus" pitchFamily="2" charset="-78"/>
              </a:rPr>
              <a:t>شخص در فضای مجازی در معرض انواع خطرهاي جانی، مالی و آبرویی است. طبق آخرین آمارها از سازمان اینترپل در هر 12 ثانیه یک نفر قربانی جرایم سایبری می‌شود که این آمار رو به افزایش است. در سال 2013 جرایم سایبری در </a:t>
            </a:r>
            <a:r>
              <a:rPr lang="fa-IR" dirty="0" smtClean="0">
                <a:solidFill>
                  <a:schemeClr val="tx1"/>
                </a:solidFill>
                <a:cs typeface="B Lotus" pitchFamily="2" charset="-78"/>
              </a:rPr>
              <a:t>مجموع حدود </a:t>
            </a:r>
            <a:r>
              <a:rPr lang="fa-IR" dirty="0">
                <a:solidFill>
                  <a:schemeClr val="tx1"/>
                </a:solidFill>
                <a:cs typeface="B Lotus" pitchFamily="2" charset="-78"/>
              </a:rPr>
              <a:t>113میلیارد دلار به صورت مستقیم، هزینه به جامعه جهانی تحمیل کرده است و مجرمان توانسته‌اند در سال 2013 بیش از 388میلیارد دلار از این فضا برای خود درآمد به دست بياورند.</a:t>
            </a:r>
            <a:endParaRPr lang="en-US" dirty="0" smtClean="0">
              <a:solidFill>
                <a:schemeClr val="tx1"/>
              </a:solidFill>
              <a:effectLst/>
              <a:cs typeface="B Lotus" pitchFamily="2" charset="-78"/>
            </a:endParaRPr>
          </a:p>
        </p:txBody>
      </p:sp>
      <p:grpSp>
        <p:nvGrpSpPr>
          <p:cNvPr id="5" name="Group 4"/>
          <p:cNvGrpSpPr/>
          <p:nvPr/>
        </p:nvGrpSpPr>
        <p:grpSpPr>
          <a:xfrm>
            <a:off x="2090430" y="3591338"/>
            <a:ext cx="1380235" cy="1380235"/>
            <a:chOff x="2821339" y="1936188"/>
            <a:chExt cx="1380235" cy="1380235"/>
          </a:xfrm>
        </p:grpSpPr>
        <p:sp>
          <p:nvSpPr>
            <p:cNvPr id="37" name="Oval 36"/>
            <p:cNvSpPr/>
            <p:nvPr/>
          </p:nvSpPr>
          <p:spPr>
            <a:xfrm>
              <a:off x="2821339" y="1936188"/>
              <a:ext cx="1380235" cy="1380235"/>
            </a:xfrm>
            <a:prstGeom prst="ellipse">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sp>
        <p:sp>
          <p:nvSpPr>
            <p:cNvPr id="38" name="Oval 4"/>
            <p:cNvSpPr/>
            <p:nvPr/>
          </p:nvSpPr>
          <p:spPr>
            <a:xfrm>
              <a:off x="3023470" y="2138319"/>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a-IR" sz="1500" kern="1200" dirty="0" smtClean="0">
                  <a:solidFill>
                    <a:schemeClr val="bg1"/>
                  </a:solidFill>
                  <a:cs typeface="B Titr" panose="00000700000000000000" pitchFamily="2" charset="-78"/>
                </a:rPr>
                <a:t>آسیب های مالی و حیثیتی</a:t>
              </a:r>
              <a:endParaRPr lang="en-US" sz="1500" kern="1200" dirty="0">
                <a:solidFill>
                  <a:schemeClr val="bg1"/>
                </a:solidFill>
                <a:cs typeface="B Titr" panose="00000700000000000000" pitchFamily="2" charset="-78"/>
              </a:endParaRPr>
            </a:p>
          </p:txBody>
        </p:sp>
      </p:grpSp>
      <p:grpSp>
        <p:nvGrpSpPr>
          <p:cNvPr id="6" name="Group 5"/>
          <p:cNvGrpSpPr/>
          <p:nvPr/>
        </p:nvGrpSpPr>
        <p:grpSpPr>
          <a:xfrm>
            <a:off x="2545907" y="3177168"/>
            <a:ext cx="469280" cy="292680"/>
            <a:chOff x="3276816" y="1522018"/>
            <a:chExt cx="469280" cy="292680"/>
          </a:xfrm>
        </p:grpSpPr>
        <p:sp>
          <p:nvSpPr>
            <p:cNvPr id="35" name="Right Arrow 34"/>
            <p:cNvSpPr/>
            <p:nvPr/>
          </p:nvSpPr>
          <p:spPr>
            <a:xfrm rot="5400000" flipV="1">
              <a:off x="3365116" y="1433718"/>
              <a:ext cx="292680" cy="469280"/>
            </a:xfrm>
            <a:prstGeom prst="rightArrow">
              <a:avLst>
                <a:gd name="adj1" fmla="val 60000"/>
                <a:gd name="adj2" fmla="val 50000"/>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sp>
        <p:sp>
          <p:nvSpPr>
            <p:cNvPr id="36" name="Right Arrow 6"/>
            <p:cNvSpPr/>
            <p:nvPr/>
          </p:nvSpPr>
          <p:spPr>
            <a:xfrm rot="16200000">
              <a:off x="3409018" y="1483672"/>
              <a:ext cx="204876" cy="281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grpSp>
        <p:nvGrpSpPr>
          <p:cNvPr id="8" name="Group 7"/>
          <p:cNvGrpSpPr/>
          <p:nvPr/>
        </p:nvGrpSpPr>
        <p:grpSpPr>
          <a:xfrm>
            <a:off x="2090430" y="1658876"/>
            <a:ext cx="1380235" cy="1380235"/>
            <a:chOff x="2821339" y="3726"/>
            <a:chExt cx="1380235" cy="1380235"/>
          </a:xfrm>
        </p:grpSpPr>
        <p:sp>
          <p:nvSpPr>
            <p:cNvPr id="33" name="Oval 32"/>
            <p:cNvSpPr/>
            <p:nvPr/>
          </p:nvSpPr>
          <p:spPr>
            <a:xfrm>
              <a:off x="2821339" y="3726"/>
              <a:ext cx="1380235" cy="1380235"/>
            </a:xfrm>
            <a:prstGeom prst="ellipse">
              <a:avLst/>
            </a:prstGeom>
            <a:solidFill>
              <a:schemeClr val="bg1">
                <a:lumMod val="95000"/>
              </a:schemeClr>
            </a:solidFill>
            <a:ln/>
          </p:spPr>
          <p:style>
            <a:lnRef idx="3">
              <a:schemeClr val="lt1"/>
            </a:lnRef>
            <a:fillRef idx="1">
              <a:schemeClr val="accent6"/>
            </a:fillRef>
            <a:effectRef idx="1">
              <a:schemeClr val="accent6"/>
            </a:effectRef>
            <a:fontRef idx="minor">
              <a:schemeClr val="lt1"/>
            </a:fontRef>
          </p:style>
        </p:sp>
        <p:sp>
          <p:nvSpPr>
            <p:cNvPr id="34" name="Oval 8"/>
            <p:cNvSpPr/>
            <p:nvPr/>
          </p:nvSpPr>
          <p:spPr>
            <a:xfrm>
              <a:off x="3023470" y="205857"/>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kern="1200" dirty="0" smtClean="0">
                  <a:solidFill>
                    <a:sysClr val="windowText" lastClr="000000"/>
                  </a:solidFill>
                  <a:cs typeface="B Lotus" pitchFamily="2" charset="-78"/>
                </a:rPr>
                <a:t>سرقت حقیقی با استفاده از اطلاعات فضای مجازی</a:t>
              </a:r>
              <a:endParaRPr lang="en-US" sz="1600" kern="1200" dirty="0">
                <a:solidFill>
                  <a:sysClr val="windowText" lastClr="000000"/>
                </a:solidFill>
                <a:cs typeface="B Lotus" pitchFamily="2" charset="-78"/>
              </a:endParaRPr>
            </a:p>
          </p:txBody>
        </p:sp>
      </p:grpSp>
      <p:grpSp>
        <p:nvGrpSpPr>
          <p:cNvPr id="9" name="Group 8"/>
          <p:cNvGrpSpPr/>
          <p:nvPr/>
        </p:nvGrpSpPr>
        <p:grpSpPr>
          <a:xfrm>
            <a:off x="1634845" y="3839094"/>
            <a:ext cx="469280" cy="292680"/>
            <a:chOff x="2365754" y="2183944"/>
            <a:chExt cx="469280" cy="292680"/>
          </a:xfrm>
        </p:grpSpPr>
        <p:sp>
          <p:nvSpPr>
            <p:cNvPr id="31" name="Right Arrow 30"/>
            <p:cNvSpPr/>
            <p:nvPr/>
          </p:nvSpPr>
          <p:spPr>
            <a:xfrm rot="15120000" flipH="1">
              <a:off x="2454054" y="2095644"/>
              <a:ext cx="292680" cy="469280"/>
            </a:xfrm>
            <a:prstGeom prst="rightArrow">
              <a:avLst>
                <a:gd name="adj1" fmla="val 60000"/>
                <a:gd name="adj2" fmla="val 50000"/>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sp>
        <p:sp>
          <p:nvSpPr>
            <p:cNvPr id="32" name="Right Arrow 10"/>
            <p:cNvSpPr/>
            <p:nvPr/>
          </p:nvSpPr>
          <p:spPr>
            <a:xfrm rot="25920000">
              <a:off x="2484390" y="2147747"/>
              <a:ext cx="204876" cy="281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grpSp>
        <p:nvGrpSpPr>
          <p:cNvPr id="10" name="Group 9"/>
          <p:cNvGrpSpPr/>
          <p:nvPr/>
        </p:nvGrpSpPr>
        <p:grpSpPr>
          <a:xfrm>
            <a:off x="252549" y="2994175"/>
            <a:ext cx="1380235" cy="1380235"/>
            <a:chOff x="983458" y="1339025"/>
            <a:chExt cx="1380235" cy="1380235"/>
          </a:xfrm>
        </p:grpSpPr>
        <p:sp>
          <p:nvSpPr>
            <p:cNvPr id="29" name="Oval 28"/>
            <p:cNvSpPr/>
            <p:nvPr/>
          </p:nvSpPr>
          <p:spPr>
            <a:xfrm>
              <a:off x="983458" y="1339025"/>
              <a:ext cx="1380235" cy="1380235"/>
            </a:xfrm>
            <a:prstGeom prst="ellipse">
              <a:avLst/>
            </a:prstGeom>
            <a:solidFill>
              <a:schemeClr val="bg1">
                <a:lumMod val="85000"/>
              </a:schemeClr>
            </a:solidFill>
            <a:ln/>
          </p:spPr>
          <p:style>
            <a:lnRef idx="3">
              <a:schemeClr val="lt1"/>
            </a:lnRef>
            <a:fillRef idx="1">
              <a:schemeClr val="accent6"/>
            </a:fillRef>
            <a:effectRef idx="1">
              <a:schemeClr val="accent6"/>
            </a:effectRef>
            <a:fontRef idx="minor">
              <a:schemeClr val="lt1"/>
            </a:fontRef>
          </p:style>
        </p:sp>
        <p:sp>
          <p:nvSpPr>
            <p:cNvPr id="30" name="Oval 12"/>
            <p:cNvSpPr/>
            <p:nvPr/>
          </p:nvSpPr>
          <p:spPr>
            <a:xfrm>
              <a:off x="1185589" y="1541156"/>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kern="1200" dirty="0" smtClean="0">
                  <a:solidFill>
                    <a:sysClr val="windowText" lastClr="000000"/>
                  </a:solidFill>
                  <a:cs typeface="B Lotus" pitchFamily="2" charset="-78"/>
                </a:rPr>
                <a:t>سرقت از حساب بانکی به‌ صورت مجازی</a:t>
              </a:r>
              <a:endParaRPr lang="en-US" sz="1600" kern="1200" dirty="0">
                <a:solidFill>
                  <a:sysClr val="windowText" lastClr="000000"/>
                </a:solidFill>
                <a:cs typeface="B Lotus" pitchFamily="2" charset="-78"/>
              </a:endParaRPr>
            </a:p>
          </p:txBody>
        </p:sp>
      </p:grpSp>
      <p:grpSp>
        <p:nvGrpSpPr>
          <p:cNvPr id="11" name="Group 10"/>
          <p:cNvGrpSpPr/>
          <p:nvPr/>
        </p:nvGrpSpPr>
        <p:grpSpPr>
          <a:xfrm>
            <a:off x="1982840" y="4910112"/>
            <a:ext cx="469280" cy="292680"/>
            <a:chOff x="2713749" y="3254962"/>
            <a:chExt cx="469280" cy="292680"/>
          </a:xfrm>
        </p:grpSpPr>
        <p:sp>
          <p:nvSpPr>
            <p:cNvPr id="27" name="Right Arrow 26"/>
            <p:cNvSpPr/>
            <p:nvPr/>
          </p:nvSpPr>
          <p:spPr>
            <a:xfrm rot="7560000" flipH="1" flipV="1">
              <a:off x="2802049" y="3166662"/>
              <a:ext cx="292680" cy="469280"/>
            </a:xfrm>
            <a:prstGeom prst="rightArrow">
              <a:avLst>
                <a:gd name="adj1" fmla="val 60000"/>
                <a:gd name="adj2" fmla="val 50000"/>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sp>
        <p:sp>
          <p:nvSpPr>
            <p:cNvPr id="28" name="Right Arrow 14"/>
            <p:cNvSpPr/>
            <p:nvPr/>
          </p:nvSpPr>
          <p:spPr>
            <a:xfrm rot="18360000">
              <a:off x="2820146" y="3296035"/>
              <a:ext cx="204876" cy="281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grpSp>
        <p:nvGrpSpPr>
          <p:cNvPr id="12" name="Group 11"/>
          <p:cNvGrpSpPr/>
          <p:nvPr/>
        </p:nvGrpSpPr>
        <p:grpSpPr>
          <a:xfrm>
            <a:off x="954557" y="5154733"/>
            <a:ext cx="1380235" cy="1380235"/>
            <a:chOff x="1685466" y="3499583"/>
            <a:chExt cx="1380235" cy="1380235"/>
          </a:xfrm>
        </p:grpSpPr>
        <p:sp>
          <p:nvSpPr>
            <p:cNvPr id="25" name="Oval 24"/>
            <p:cNvSpPr/>
            <p:nvPr/>
          </p:nvSpPr>
          <p:spPr>
            <a:xfrm>
              <a:off x="1685466" y="3499583"/>
              <a:ext cx="1380235" cy="1380235"/>
            </a:xfrm>
            <a:prstGeom prst="ellipse">
              <a:avLst/>
            </a:prstGeom>
            <a:solidFill>
              <a:schemeClr val="bg1">
                <a:lumMod val="95000"/>
              </a:schemeClr>
            </a:solidFill>
            <a:ln/>
          </p:spPr>
          <p:style>
            <a:lnRef idx="3">
              <a:schemeClr val="lt1"/>
            </a:lnRef>
            <a:fillRef idx="1">
              <a:schemeClr val="accent6"/>
            </a:fillRef>
            <a:effectRef idx="1">
              <a:schemeClr val="accent6"/>
            </a:effectRef>
            <a:fontRef idx="minor">
              <a:schemeClr val="lt1"/>
            </a:fontRef>
          </p:style>
        </p:sp>
        <p:sp>
          <p:nvSpPr>
            <p:cNvPr id="26" name="Oval 16"/>
            <p:cNvSpPr/>
            <p:nvPr/>
          </p:nvSpPr>
          <p:spPr>
            <a:xfrm>
              <a:off x="1887597" y="3701714"/>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kern="1200" dirty="0" smtClean="0">
                  <a:solidFill>
                    <a:sysClr val="windowText" lastClr="000000"/>
                  </a:solidFill>
                  <a:cs typeface="B Lotus" pitchFamily="2" charset="-78"/>
                </a:rPr>
                <a:t>زورگیری اینترنتی</a:t>
              </a:r>
              <a:endParaRPr lang="en-US" sz="1600" kern="1200" dirty="0">
                <a:solidFill>
                  <a:sysClr val="windowText" lastClr="000000"/>
                </a:solidFill>
                <a:cs typeface="B Lotus" pitchFamily="2" charset="-78"/>
              </a:endParaRPr>
            </a:p>
          </p:txBody>
        </p:sp>
      </p:grpSp>
      <p:grpSp>
        <p:nvGrpSpPr>
          <p:cNvPr id="13" name="Group 12"/>
          <p:cNvGrpSpPr/>
          <p:nvPr/>
        </p:nvGrpSpPr>
        <p:grpSpPr>
          <a:xfrm>
            <a:off x="3108975" y="4910112"/>
            <a:ext cx="469280" cy="292680"/>
            <a:chOff x="3839884" y="3254962"/>
            <a:chExt cx="469280" cy="292680"/>
          </a:xfrm>
        </p:grpSpPr>
        <p:sp>
          <p:nvSpPr>
            <p:cNvPr id="23" name="Right Arrow 22"/>
            <p:cNvSpPr/>
            <p:nvPr/>
          </p:nvSpPr>
          <p:spPr>
            <a:xfrm rot="3240000" flipH="1" flipV="1">
              <a:off x="3928184" y="3166662"/>
              <a:ext cx="292680" cy="469280"/>
            </a:xfrm>
            <a:prstGeom prst="rightArrow">
              <a:avLst>
                <a:gd name="adj1" fmla="val 60000"/>
                <a:gd name="adj2" fmla="val 50000"/>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sp>
        <p:sp>
          <p:nvSpPr>
            <p:cNvPr id="24" name="Right Arrow 18"/>
            <p:cNvSpPr/>
            <p:nvPr/>
          </p:nvSpPr>
          <p:spPr>
            <a:xfrm rot="14040000">
              <a:off x="3997891" y="3296035"/>
              <a:ext cx="204876" cy="281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grpSp>
        <p:nvGrpSpPr>
          <p:cNvPr id="14" name="Group 13"/>
          <p:cNvGrpSpPr/>
          <p:nvPr/>
        </p:nvGrpSpPr>
        <p:grpSpPr>
          <a:xfrm>
            <a:off x="3226303" y="5154733"/>
            <a:ext cx="1380235" cy="1380235"/>
            <a:chOff x="3957212" y="3499583"/>
            <a:chExt cx="1380235" cy="1380235"/>
          </a:xfrm>
        </p:grpSpPr>
        <p:sp>
          <p:nvSpPr>
            <p:cNvPr id="21" name="Oval 20"/>
            <p:cNvSpPr/>
            <p:nvPr/>
          </p:nvSpPr>
          <p:spPr>
            <a:xfrm>
              <a:off x="3957212" y="3499583"/>
              <a:ext cx="1380235" cy="1380235"/>
            </a:xfrm>
            <a:prstGeom prst="ellipse">
              <a:avLst/>
            </a:prstGeom>
            <a:solidFill>
              <a:schemeClr val="bg1">
                <a:lumMod val="85000"/>
              </a:schemeClr>
            </a:solidFill>
            <a:ln/>
          </p:spPr>
          <p:style>
            <a:lnRef idx="3">
              <a:schemeClr val="lt1"/>
            </a:lnRef>
            <a:fillRef idx="1">
              <a:schemeClr val="accent6"/>
            </a:fillRef>
            <a:effectRef idx="1">
              <a:schemeClr val="accent6"/>
            </a:effectRef>
            <a:fontRef idx="minor">
              <a:schemeClr val="lt1"/>
            </a:fontRef>
          </p:style>
        </p:sp>
        <p:sp>
          <p:nvSpPr>
            <p:cNvPr id="22" name="Oval 20"/>
            <p:cNvSpPr/>
            <p:nvPr/>
          </p:nvSpPr>
          <p:spPr>
            <a:xfrm>
              <a:off x="4159343" y="3701714"/>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kern="1200" dirty="0" smtClean="0">
                  <a:solidFill>
                    <a:sysClr val="windowText" lastClr="000000"/>
                  </a:solidFill>
                  <a:cs typeface="B Lotus" pitchFamily="2" charset="-78"/>
                </a:rPr>
                <a:t>جعل اکانت </a:t>
              </a:r>
              <a:endParaRPr lang="en-US" sz="1600" kern="1200" dirty="0">
                <a:solidFill>
                  <a:sysClr val="windowText" lastClr="000000"/>
                </a:solidFill>
                <a:cs typeface="B Lotus" pitchFamily="2" charset="-78"/>
              </a:endParaRPr>
            </a:p>
          </p:txBody>
        </p:sp>
      </p:grpSp>
      <p:grpSp>
        <p:nvGrpSpPr>
          <p:cNvPr id="15" name="Group 14"/>
          <p:cNvGrpSpPr/>
          <p:nvPr/>
        </p:nvGrpSpPr>
        <p:grpSpPr>
          <a:xfrm>
            <a:off x="3545270" y="3750794"/>
            <a:ext cx="292680" cy="469280"/>
            <a:chOff x="4276179" y="2095644"/>
            <a:chExt cx="292680" cy="469280"/>
          </a:xfrm>
        </p:grpSpPr>
        <p:sp>
          <p:nvSpPr>
            <p:cNvPr id="19" name="Right Arrow 18"/>
            <p:cNvSpPr/>
            <p:nvPr/>
          </p:nvSpPr>
          <p:spPr>
            <a:xfrm rot="1080000" flipV="1">
              <a:off x="4276179" y="2095644"/>
              <a:ext cx="292680" cy="469280"/>
            </a:xfrm>
            <a:prstGeom prst="rightArrow">
              <a:avLst>
                <a:gd name="adj1" fmla="val 60000"/>
                <a:gd name="adj2" fmla="val 50000"/>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sp>
        <p:sp>
          <p:nvSpPr>
            <p:cNvPr id="20" name="Right Arrow 22"/>
            <p:cNvSpPr/>
            <p:nvPr/>
          </p:nvSpPr>
          <p:spPr>
            <a:xfrm rot="11880000">
              <a:off x="4278328" y="2175934"/>
              <a:ext cx="204876" cy="281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6" name="Group 15"/>
          <p:cNvGrpSpPr/>
          <p:nvPr/>
        </p:nvGrpSpPr>
        <p:grpSpPr>
          <a:xfrm>
            <a:off x="3928311" y="2994175"/>
            <a:ext cx="1380235" cy="1380235"/>
            <a:chOff x="4659220" y="1339025"/>
            <a:chExt cx="1380235" cy="1380235"/>
          </a:xfrm>
        </p:grpSpPr>
        <p:sp>
          <p:nvSpPr>
            <p:cNvPr id="17" name="Oval 16"/>
            <p:cNvSpPr/>
            <p:nvPr/>
          </p:nvSpPr>
          <p:spPr>
            <a:xfrm>
              <a:off x="4659220" y="1339025"/>
              <a:ext cx="1380235" cy="1380235"/>
            </a:xfrm>
            <a:prstGeom prst="ellipse">
              <a:avLst/>
            </a:prstGeom>
            <a:solidFill>
              <a:schemeClr val="bg1">
                <a:lumMod val="95000"/>
              </a:schemeClr>
            </a:solidFill>
            <a:ln/>
          </p:spPr>
          <p:style>
            <a:lnRef idx="3">
              <a:schemeClr val="lt1"/>
            </a:lnRef>
            <a:fillRef idx="1">
              <a:schemeClr val="accent6"/>
            </a:fillRef>
            <a:effectRef idx="1">
              <a:schemeClr val="accent6"/>
            </a:effectRef>
            <a:fontRef idx="minor">
              <a:schemeClr val="lt1"/>
            </a:fontRef>
          </p:style>
        </p:sp>
        <p:sp>
          <p:nvSpPr>
            <p:cNvPr id="18" name="Oval 24"/>
            <p:cNvSpPr/>
            <p:nvPr/>
          </p:nvSpPr>
          <p:spPr>
            <a:xfrm>
              <a:off x="4861351" y="1541156"/>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kern="1200" dirty="0" smtClean="0">
                  <a:solidFill>
                    <a:sysClr val="windowText" lastClr="000000"/>
                  </a:solidFill>
                  <a:cs typeface="B Lotus" pitchFamily="2" charset="-78"/>
                </a:rPr>
                <a:t>تبلیغات وسوسه‌انگیز</a:t>
              </a:r>
              <a:endParaRPr lang="en-US" sz="1600" kern="1200" dirty="0">
                <a:solidFill>
                  <a:sysClr val="windowText" lastClr="000000"/>
                </a:solidFill>
                <a:cs typeface="B Lotus" pitchFamily="2" charset="-78"/>
              </a:endParaRPr>
            </a:p>
          </p:txBody>
        </p:sp>
      </p:grpSp>
      <p:sp>
        <p:nvSpPr>
          <p:cNvPr id="39" name="Down Arrow Callout 38"/>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آسیب های مالی و حیثیتی</a:t>
            </a:r>
          </a:p>
        </p:txBody>
      </p:sp>
    </p:spTree>
    <p:extLst>
      <p:ext uri="{BB962C8B-B14F-4D97-AF65-F5344CB8AC3E}">
        <p14:creationId xmlns:p14="http://schemas.microsoft.com/office/powerpoint/2010/main" val="14856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arn(inVertical)">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1000"/>
                                        <p:tgtEl>
                                          <p:spTgt spid="5"/>
                                        </p:tgtEl>
                                      </p:cBhvr>
                                    </p:animEffect>
                                    <p:anim calcmode="lin" valueType="num">
                                      <p:cBhvr>
                                        <p:cTn id="93" dur="1000" fill="hold"/>
                                        <p:tgtEl>
                                          <p:spTgt spid="5"/>
                                        </p:tgtEl>
                                        <p:attrNameLst>
                                          <p:attrName>ppt_x</p:attrName>
                                        </p:attrNameLst>
                                      </p:cBhvr>
                                      <p:tavLst>
                                        <p:tav tm="0">
                                          <p:val>
                                            <p:strVal val="#ppt_x"/>
                                          </p:val>
                                        </p:tav>
                                        <p:tav tm="100000">
                                          <p:val>
                                            <p:strVal val="#ppt_x"/>
                                          </p:val>
                                        </p:tav>
                                      </p:tavLst>
                                    </p:anim>
                                    <p:anim calcmode="lin" valueType="num">
                                      <p:cBhvr>
                                        <p:cTn id="9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8218" y="1310492"/>
            <a:ext cx="7772400" cy="1583622"/>
            <a:chOff x="4093750" y="113263"/>
            <a:chExt cx="1699791" cy="1189798"/>
          </a:xfrm>
        </p:grpSpPr>
        <p:sp>
          <p:nvSpPr>
            <p:cNvPr id="4" name="Rounded Rectangle 3"/>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5" name="Rounded Rectangle 4"/>
            <p:cNvSpPr/>
            <p:nvPr/>
          </p:nvSpPr>
          <p:spPr>
            <a:xfrm>
              <a:off x="4151842" y="171355"/>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dirty="0">
                  <a:solidFill>
                    <a:sysClr val="windowText" lastClr="000000"/>
                  </a:solidFill>
                  <a:cs typeface="B Lotus" pitchFamily="2" charset="-78"/>
                </a:rPr>
                <a:t>فضای مجازی عموماً افراد را به سمت کاهش حساسیت نسبت به شبهات دینی و توهین‌های مذهبی </a:t>
              </a:r>
              <a:r>
                <a:rPr lang="fa-IR" dirty="0" smtClean="0">
                  <a:solidFill>
                    <a:sysClr val="windowText" lastClr="000000"/>
                  </a:solidFill>
                  <a:cs typeface="B Lotus" pitchFamily="2" charset="-78"/>
                </a:rPr>
                <a:t>می برد</a:t>
              </a:r>
              <a:r>
                <a:rPr lang="fa-IR" dirty="0">
                  <a:solidFill>
                    <a:sysClr val="windowText" lastClr="000000"/>
                  </a:solidFill>
                  <a:cs typeface="B Lotus" pitchFamily="2" charset="-78"/>
                </a:rPr>
                <a:t>. از آنجایی که ماهیت فضای مجازی شور و هيجان است، در چنین فضایی باید کوتاه بنويسيد و اطلاعات شما جذاب و خبري باشد. اين جذاب و خبري بودن عمدتاً يا در هيجان است يا در ابتذال. در این بین </a:t>
              </a:r>
              <a:r>
                <a:rPr lang="fa-IR" dirty="0" smtClean="0">
                  <a:solidFill>
                    <a:sysClr val="windowText" lastClr="000000"/>
                  </a:solidFill>
                  <a:cs typeface="B Lotus" pitchFamily="2" charset="-78"/>
                </a:rPr>
                <a:t>شبهه هایی </a:t>
              </a:r>
              <a:r>
                <a:rPr lang="fa-IR" dirty="0">
                  <a:solidFill>
                    <a:sysClr val="windowText" lastClr="000000"/>
                  </a:solidFill>
                  <a:cs typeface="B Lotus" pitchFamily="2" charset="-78"/>
                </a:rPr>
                <a:t>یا به‌ صورت سازمان‌یافته یا به‌ صورت شوخی و مزاح، در ذهن مخاطبان وارد </a:t>
              </a:r>
              <a:r>
                <a:rPr lang="fa-IR" dirty="0" smtClean="0">
                  <a:solidFill>
                    <a:sysClr val="windowText" lastClr="000000"/>
                  </a:solidFill>
                  <a:cs typeface="B Lotus" pitchFamily="2" charset="-78"/>
                </a:rPr>
                <a:t>می شود</a:t>
              </a:r>
              <a:r>
                <a:rPr lang="fa-IR" dirty="0">
                  <a:solidFill>
                    <a:sysClr val="windowText" lastClr="000000"/>
                  </a:solidFill>
                  <a:cs typeface="B Lotus" pitchFamily="2" charset="-78"/>
                </a:rPr>
                <a:t>. </a:t>
              </a:r>
              <a:endParaRPr lang="en-US" kern="1200" dirty="0"/>
            </a:p>
          </p:txBody>
        </p:sp>
      </p:grpSp>
      <p:grpSp>
        <p:nvGrpSpPr>
          <p:cNvPr id="9" name="Group 8"/>
          <p:cNvGrpSpPr/>
          <p:nvPr/>
        </p:nvGrpSpPr>
        <p:grpSpPr>
          <a:xfrm>
            <a:off x="638218" y="3030567"/>
            <a:ext cx="7772400" cy="1389033"/>
            <a:chOff x="1292272" y="2510245"/>
            <a:chExt cx="1699791" cy="1741984"/>
          </a:xfrm>
          <a:solidFill>
            <a:schemeClr val="bg1">
              <a:lumMod val="95000"/>
            </a:schemeClr>
          </a:solidFill>
        </p:grpSpPr>
        <p:sp>
          <p:nvSpPr>
            <p:cNvPr id="10" name="Rounded Rectangle 9"/>
            <p:cNvSpPr/>
            <p:nvPr/>
          </p:nvSpPr>
          <p:spPr>
            <a:xfrm>
              <a:off x="1292272" y="2510245"/>
              <a:ext cx="1699791" cy="1741984"/>
            </a:xfrm>
            <a:prstGeom prst="round2DiagRect">
              <a:avLst/>
            </a:prstGeom>
            <a:grpFill/>
          </p:spPr>
          <p:style>
            <a:lnRef idx="3">
              <a:schemeClr val="lt1"/>
            </a:lnRef>
            <a:fillRef idx="1">
              <a:schemeClr val="accent6"/>
            </a:fillRef>
            <a:effectRef idx="1">
              <a:schemeClr val="accent6"/>
            </a:effectRef>
            <a:fontRef idx="minor">
              <a:schemeClr val="lt1"/>
            </a:fontRef>
          </p:style>
        </p:sp>
        <p:sp>
          <p:nvSpPr>
            <p:cNvPr id="11" name="Rounded Rectangle 4"/>
            <p:cNvSpPr/>
            <p:nvPr/>
          </p:nvSpPr>
          <p:spPr>
            <a:xfrm>
              <a:off x="1350364" y="2844429"/>
              <a:ext cx="1583607" cy="1073614"/>
            </a:xfrm>
            <a:prstGeom prst="round2Diag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dirty="0">
                  <a:solidFill>
                    <a:sysClr val="windowText" lastClr="000000"/>
                  </a:solidFill>
                  <a:cs typeface="B Lotus" pitchFamily="2" charset="-78"/>
                </a:rPr>
                <a:t>پاسخ یافتن برای این سؤال‌ها و شبهات، زمانگیر است و مطالعه‌اي جدی را میطلبد، ولی از آنجایی که افراد بیشتر برای کسب هیجان و تفریح از فضای مجازی استفاده </a:t>
              </a:r>
              <a:r>
                <a:rPr lang="fa-IR" dirty="0" smtClean="0">
                  <a:solidFill>
                    <a:sysClr val="windowText" lastClr="000000"/>
                  </a:solidFill>
                  <a:cs typeface="B Lotus" pitchFamily="2" charset="-78"/>
                </a:rPr>
                <a:t>می کنند</a:t>
              </a:r>
              <a:r>
                <a:rPr lang="fa-IR" dirty="0">
                  <a:solidFill>
                    <a:sysClr val="windowText" lastClr="000000"/>
                  </a:solidFill>
                  <a:cs typeface="B Lotus" pitchFamily="2" charset="-78"/>
                </a:rPr>
                <a:t>، آستانه تحریک در آنها بالا رفته است و عموماً حوصله مطالعه </a:t>
              </a:r>
              <a:r>
                <a:rPr lang="fa-IR" dirty="0" smtClean="0">
                  <a:solidFill>
                    <a:sysClr val="windowText" lastClr="000000"/>
                  </a:solidFill>
                  <a:cs typeface="B Lotus" pitchFamily="2" charset="-78"/>
                </a:rPr>
                <a:t>مطالب جدی </a:t>
              </a:r>
              <a:r>
                <a:rPr lang="fa-IR" dirty="0">
                  <a:solidFill>
                    <a:sysClr val="windowText" lastClr="000000"/>
                  </a:solidFill>
                  <a:cs typeface="B Lotus" pitchFamily="2" charset="-78"/>
                </a:rPr>
                <a:t>را ندارند. همین موضوع باعث رها شدن شبهه در ذهن مخاطب </a:t>
              </a:r>
              <a:r>
                <a:rPr lang="fa-IR" dirty="0" smtClean="0">
                  <a:solidFill>
                    <a:sysClr val="windowText" lastClr="000000"/>
                  </a:solidFill>
                  <a:cs typeface="B Lotus" pitchFamily="2" charset="-78"/>
                </a:rPr>
                <a:t>می شود.</a:t>
              </a:r>
              <a:endParaRPr lang="fa-IR" kern="1200" dirty="0">
                <a:solidFill>
                  <a:sysClr val="windowText" lastClr="000000"/>
                </a:solidFill>
                <a:cs typeface="B Lotus" pitchFamily="2" charset="-78"/>
              </a:endParaRPr>
            </a:p>
          </p:txBody>
        </p:sp>
      </p:grpSp>
      <p:sp>
        <p:nvSpPr>
          <p:cNvPr id="12" name="Down Arrow Callout 11"/>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کاهش </a:t>
            </a:r>
            <a:r>
              <a:rPr lang="fa-IR" sz="2400" dirty="0" smtClean="0">
                <a:solidFill>
                  <a:prstClr val="white"/>
                </a:solidFill>
                <a:cs typeface="B Titr" pitchFamily="2" charset="-78"/>
              </a:rPr>
              <a:t>حساسیت‌ها </a:t>
            </a:r>
            <a:r>
              <a:rPr lang="fa-IR" sz="2400" dirty="0">
                <a:solidFill>
                  <a:prstClr val="white"/>
                </a:solidFill>
                <a:cs typeface="B Titr" pitchFamily="2" charset="-78"/>
              </a:rPr>
              <a:t>و افزایش شبهات</a:t>
            </a:r>
          </a:p>
        </p:txBody>
      </p:sp>
      <p:grpSp>
        <p:nvGrpSpPr>
          <p:cNvPr id="22" name="Group 21"/>
          <p:cNvGrpSpPr/>
          <p:nvPr/>
        </p:nvGrpSpPr>
        <p:grpSpPr>
          <a:xfrm>
            <a:off x="638218" y="4548519"/>
            <a:ext cx="7772400" cy="2004679"/>
            <a:chOff x="4093750" y="91263"/>
            <a:chExt cx="1699791" cy="1211798"/>
          </a:xfrm>
        </p:grpSpPr>
        <p:sp>
          <p:nvSpPr>
            <p:cNvPr id="23" name="Rounded Rectangle 22"/>
            <p:cNvSpPr/>
            <p:nvPr/>
          </p:nvSpPr>
          <p:spPr>
            <a:xfrm>
              <a:off x="4093750" y="113263"/>
              <a:ext cx="1699791" cy="1189798"/>
            </a:xfrm>
            <a:prstGeom prst="roundRect">
              <a:avLst>
                <a:gd name="adj" fmla="val 16670"/>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4" name="Rounded Rectangle 4"/>
            <p:cNvSpPr/>
            <p:nvPr/>
          </p:nvSpPr>
          <p:spPr>
            <a:xfrm>
              <a:off x="4151842" y="91263"/>
              <a:ext cx="1583607" cy="1073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fa-IR" dirty="0">
                <a:solidFill>
                  <a:sysClr val="windowText" lastClr="000000"/>
                </a:solidFill>
                <a:cs typeface="B Lotus" pitchFamily="2" charset="-78"/>
              </a:endParaRPr>
            </a:p>
            <a:p>
              <a:pPr lvl="0" algn="ctr" defTabSz="622300">
                <a:lnSpc>
                  <a:spcPct val="90000"/>
                </a:lnSpc>
                <a:spcBef>
                  <a:spcPct val="0"/>
                </a:spcBef>
                <a:spcAft>
                  <a:spcPct val="35000"/>
                </a:spcAft>
              </a:pPr>
              <a:r>
                <a:rPr lang="fa-IR" dirty="0">
                  <a:solidFill>
                    <a:sysClr val="windowText" lastClr="000000"/>
                  </a:solidFill>
                  <a:cs typeface="B Lotus" pitchFamily="2" charset="-78"/>
                </a:rPr>
                <a:t>اگر فردی هم پاسخ به این شبهه یا سؤال را بداند و بخواهد درصدد پاسخگویی به آنها برآید، باید وقت زیادی را صرف این كار کند. از طرفی پاسخ به شبهه، چنان‌چه عالمانه و هدفمندشده طراحی شده باشد، زمان زیادی را می طلبد و باید از منابع مختلف استدلال آورده شود. همین موضوع باعث طولانی شدن متن می شود. لذا در فضای مجازی که افراد به هیجان زیاد عادت کرده‌اند و حوصله مطالعه جدی در این فضا از آنها گرفته شده است، متن نوشته‌شده در پاسخ به شبهات بدون مخاطب باقی می ماند. از آنجایی که ماهیت وجودی فرد در فضای مجازی دیده شدن است، فرد پاسخ دهنده به شبهه پس از مدتی مجبور می شود یا ارتباطاتش را محدود کند یا حساسیت خود را کاهش دهد.</a:t>
              </a:r>
            </a:p>
          </p:txBody>
        </p:sp>
      </p:grpSp>
    </p:spTree>
    <p:extLst>
      <p:ext uri="{BB962C8B-B14F-4D97-AF65-F5344CB8AC3E}">
        <p14:creationId xmlns:p14="http://schemas.microsoft.com/office/powerpoint/2010/main" val="34379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2209800" y="1828800"/>
            <a:ext cx="4724400" cy="335280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prstClr val="black"/>
                </a:solidFill>
                <a:cs typeface="B Lotus" pitchFamily="2" charset="-78"/>
              </a:rPr>
              <a:t>در فضای مجازی عموماً کاربران به این باور نرسیده‌اند که همه محتوایی که قرار می‌دهند از جمله صحبت‌ها و عکس‌ها به‌ صورت گسترده پخش می‌شود و از این لحاظ از فضای حقیقی شدیدتر نیز است، بنابراين میزان رعایت اصول دینی و اخلاقی در بسیاری از کاربران در فضای مجازی کمتر از فضای حقیقی است؛ براي مثال اگر به خانم محجبه‌اي بگوییم فرد نامحرمي می‌خواهد از شما با همین چادر عکس بگیرد و به آن نگاه کند، هرگز قبول نمي‌كند، اما همین کاربر به‌راحتی و بدون هیچ‌گونه دغدغه‌ای تصویری از خود را با چادر در صفحه شخصی‌اش قرار می‌دهد!</a:t>
            </a:r>
            <a:endParaRPr lang="en-US" dirty="0" smtClean="0">
              <a:solidFill>
                <a:prstClr val="black"/>
              </a:solidFill>
              <a:cs typeface="B Lotus" pitchFamily="2" charset="-78"/>
            </a:endParaRPr>
          </a:p>
        </p:txBody>
      </p:sp>
      <p:sp>
        <p:nvSpPr>
          <p:cNvPr id="6" name="Down Arrow Callout 5"/>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کاهش </a:t>
            </a:r>
            <a:r>
              <a:rPr lang="fa-IR" sz="2400" dirty="0" smtClean="0">
                <a:solidFill>
                  <a:prstClr val="white"/>
                </a:solidFill>
                <a:cs typeface="B Titr" pitchFamily="2" charset="-78"/>
              </a:rPr>
              <a:t>حساسیت‌ها </a:t>
            </a:r>
            <a:r>
              <a:rPr lang="fa-IR" sz="2400" dirty="0">
                <a:solidFill>
                  <a:prstClr val="white"/>
                </a:solidFill>
                <a:cs typeface="B Titr" pitchFamily="2" charset="-78"/>
              </a:rPr>
              <a:t>و افزایش شبهات</a:t>
            </a:r>
          </a:p>
        </p:txBody>
      </p:sp>
    </p:spTree>
    <p:extLst>
      <p:ext uri="{BB962C8B-B14F-4D97-AF65-F5344CB8AC3E}">
        <p14:creationId xmlns:p14="http://schemas.microsoft.com/office/powerpoint/2010/main" val="1582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a:xfrm>
            <a:off x="2400300" y="1905000"/>
            <a:ext cx="4343400" cy="3084059"/>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dirty="0">
                <a:solidFill>
                  <a:prstClr val="black"/>
                </a:solidFill>
                <a:cs typeface="B Lotus" pitchFamily="2" charset="-78"/>
              </a:rPr>
              <a:t>بدون‌شک </a:t>
            </a:r>
            <a:r>
              <a:rPr lang="ar-SA" dirty="0" smtClean="0">
                <a:solidFill>
                  <a:prstClr val="black"/>
                </a:solidFill>
                <a:cs typeface="B Lotus" pitchFamily="2" charset="-78"/>
              </a:rPr>
              <a:t>مهم</a:t>
            </a:r>
            <a:r>
              <a:rPr lang="fa-IR" dirty="0" smtClean="0">
                <a:solidFill>
                  <a:prstClr val="black"/>
                </a:solidFill>
                <a:cs typeface="B Lotus" pitchFamily="2" charset="-78"/>
              </a:rPr>
              <a:t> </a:t>
            </a:r>
            <a:r>
              <a:rPr lang="ar-SA" dirty="0" smtClean="0">
                <a:solidFill>
                  <a:prstClr val="black"/>
                </a:solidFill>
                <a:cs typeface="B Lotus" pitchFamily="2" charset="-78"/>
              </a:rPr>
              <a:t>ترین </a:t>
            </a:r>
            <a:r>
              <a:rPr lang="ar-SA" dirty="0">
                <a:solidFill>
                  <a:prstClr val="black"/>
                </a:solidFill>
                <a:cs typeface="B Lotus" pitchFamily="2" charset="-78"/>
              </a:rPr>
              <a:t>آسیب محتوایی در فضای مجازی، محتوای پورنوگرافی است. پورنوگرافی که از دیرباز در حال تولید بوده است، با استفاده از فضای مجازی رشدی قارچ‌گونه و بسیار وسیع پیدا کرد و در حال حاضر تجارتی بسیار سودآور است و سالانه بالغ بر 14میلیارد دلار سود به همراه دارد. در حال حاضر 12درصد کل فضای اینترنت به سایت‌های پورنوگرافی اختصاص دارد و برآورد </a:t>
            </a:r>
            <a:r>
              <a:rPr lang="ar-SA" dirty="0" smtClean="0">
                <a:solidFill>
                  <a:prstClr val="black"/>
                </a:solidFill>
                <a:cs typeface="B Lotus" pitchFamily="2" charset="-78"/>
              </a:rPr>
              <a:t>می</a:t>
            </a:r>
            <a:r>
              <a:rPr lang="fa-IR" dirty="0" smtClean="0">
                <a:solidFill>
                  <a:prstClr val="black"/>
                </a:solidFill>
                <a:cs typeface="B Lotus" pitchFamily="2" charset="-78"/>
              </a:rPr>
              <a:t> </a:t>
            </a:r>
            <a:r>
              <a:rPr lang="ar-SA" dirty="0" smtClean="0">
                <a:solidFill>
                  <a:prstClr val="black"/>
                </a:solidFill>
                <a:cs typeface="B Lotus" pitchFamily="2" charset="-78"/>
              </a:rPr>
              <a:t>شود </a:t>
            </a:r>
            <a:r>
              <a:rPr lang="ar-SA" dirty="0">
                <a:solidFill>
                  <a:prstClr val="black"/>
                </a:solidFill>
                <a:cs typeface="B Lotus" pitchFamily="2" charset="-78"/>
              </a:rPr>
              <a:t>10درصد کل تجارت الکترونیک در این صنعت </a:t>
            </a:r>
            <a:r>
              <a:rPr lang="ar-SA" dirty="0" smtClean="0">
                <a:solidFill>
                  <a:prstClr val="black"/>
                </a:solidFill>
                <a:cs typeface="B Lotus" pitchFamily="2" charset="-78"/>
              </a:rPr>
              <a:t>رد</a:t>
            </a:r>
            <a:r>
              <a:rPr lang="fa-IR" dirty="0" smtClean="0">
                <a:solidFill>
                  <a:prstClr val="black"/>
                </a:solidFill>
                <a:cs typeface="B Lotus" pitchFamily="2" charset="-78"/>
              </a:rPr>
              <a:t> </a:t>
            </a:r>
            <a:r>
              <a:rPr lang="ar-SA" dirty="0" smtClean="0">
                <a:solidFill>
                  <a:prstClr val="black"/>
                </a:solidFill>
                <a:cs typeface="B Lotus" pitchFamily="2" charset="-78"/>
              </a:rPr>
              <a:t>و</a:t>
            </a:r>
            <a:r>
              <a:rPr lang="fa-IR" dirty="0" smtClean="0">
                <a:solidFill>
                  <a:prstClr val="black"/>
                </a:solidFill>
                <a:cs typeface="B Lotus" pitchFamily="2" charset="-78"/>
              </a:rPr>
              <a:t> </a:t>
            </a:r>
            <a:r>
              <a:rPr lang="ar-SA" dirty="0" smtClean="0">
                <a:solidFill>
                  <a:prstClr val="black"/>
                </a:solidFill>
                <a:cs typeface="B Lotus" pitchFamily="2" charset="-78"/>
              </a:rPr>
              <a:t>بدل می</a:t>
            </a:r>
            <a:r>
              <a:rPr lang="fa-IR" dirty="0" smtClean="0">
                <a:solidFill>
                  <a:prstClr val="black"/>
                </a:solidFill>
                <a:cs typeface="B Lotus" pitchFamily="2" charset="-78"/>
              </a:rPr>
              <a:t> </a:t>
            </a:r>
            <a:r>
              <a:rPr lang="ar-SA" dirty="0" smtClean="0">
                <a:solidFill>
                  <a:prstClr val="black"/>
                </a:solidFill>
                <a:cs typeface="B Lotus" pitchFamily="2" charset="-78"/>
              </a:rPr>
              <a:t>شود</a:t>
            </a:r>
            <a:r>
              <a:rPr lang="ar-SA" dirty="0">
                <a:solidFill>
                  <a:prstClr val="black"/>
                </a:solidFill>
                <a:cs typeface="B Lotus" pitchFamily="2" charset="-78"/>
              </a:rPr>
              <a:t>. </a:t>
            </a:r>
            <a:endParaRPr lang="en-US" dirty="0" smtClean="0">
              <a:solidFill>
                <a:prstClr val="black"/>
              </a:solidFill>
              <a:cs typeface="B Lotus" pitchFamily="2" charset="-78"/>
            </a:endParaRPr>
          </a:p>
        </p:txBody>
      </p:sp>
      <p:sp>
        <p:nvSpPr>
          <p:cNvPr id="6" name="Down Arrow Callout 5"/>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بی بندوباری و فساد اخلاقی</a:t>
            </a:r>
          </a:p>
        </p:txBody>
      </p:sp>
    </p:spTree>
    <p:extLst>
      <p:ext uri="{BB962C8B-B14F-4D97-AF65-F5344CB8AC3E}">
        <p14:creationId xmlns:p14="http://schemas.microsoft.com/office/powerpoint/2010/main" val="38930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فضای مجازی چیست؟</a:t>
            </a:r>
            <a:endParaRPr lang="en-US" sz="2400" dirty="0" smtClean="0">
              <a:solidFill>
                <a:schemeClr val="bg1"/>
              </a:solidFill>
              <a:effectLst/>
              <a:cs typeface="B Titr" pitchFamily="2" charset="-78"/>
            </a:endParaRPr>
          </a:p>
        </p:txBody>
      </p:sp>
      <p:sp>
        <p:nvSpPr>
          <p:cNvPr id="5" name="Round Diagonal Corner Rectangle 4"/>
          <p:cNvSpPr/>
          <p:nvPr/>
        </p:nvSpPr>
        <p:spPr>
          <a:xfrm>
            <a:off x="341763" y="2133600"/>
            <a:ext cx="8343900" cy="74061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cs typeface="B Lotus" pitchFamily="2" charset="-78"/>
              </a:rPr>
              <a:t>.</a:t>
            </a:r>
            <a:r>
              <a:rPr lang="ar-SA" dirty="0" smtClean="0">
                <a:solidFill>
                  <a:schemeClr val="tx1"/>
                </a:solidFill>
                <a:cs typeface="B Lotus" pitchFamily="2" charset="-78"/>
              </a:rPr>
              <a:t>منظور </a:t>
            </a:r>
            <a:r>
              <a:rPr lang="ar-SA" dirty="0">
                <a:solidFill>
                  <a:schemeClr val="tx1"/>
                </a:solidFill>
                <a:cs typeface="B Lotus" pitchFamily="2" charset="-78"/>
              </a:rPr>
              <a:t>از اين عنوان، وسايلي فيزيکي است که امکان اتصال و دسترسي به فضاي مجازي را فراهم مي‌کند</a:t>
            </a:r>
            <a:endParaRPr lang="en-US" dirty="0" smtClean="0">
              <a:solidFill>
                <a:schemeClr val="tx1"/>
              </a:solidFill>
              <a:effectLst/>
              <a:cs typeface="B Lotus" pitchFamily="2" charset="-78"/>
            </a:endParaRPr>
          </a:p>
        </p:txBody>
      </p:sp>
      <p:sp>
        <p:nvSpPr>
          <p:cNvPr id="6" name="Round Diagonal Corner Rectangle 5"/>
          <p:cNvSpPr/>
          <p:nvPr/>
        </p:nvSpPr>
        <p:spPr>
          <a:xfrm>
            <a:off x="342900" y="3384759"/>
            <a:ext cx="8343900" cy="8686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منظور نرم‌افزارهایی است که روي زيرساخت فضاي مجازي ارايه می‌شوند و شرايط برقراري ارتباط اينترنتي را برقرار مي‌کند.</a:t>
            </a:r>
            <a:endParaRPr lang="en-US" dirty="0" smtClean="0">
              <a:solidFill>
                <a:schemeClr val="tx1"/>
              </a:solidFill>
              <a:effectLst/>
              <a:cs typeface="B Lotus" pitchFamily="2" charset="-78"/>
            </a:endParaRPr>
          </a:p>
        </p:txBody>
      </p:sp>
      <p:sp>
        <p:nvSpPr>
          <p:cNvPr id="7" name="Round Diagonal Corner Rectangle 6"/>
          <p:cNvSpPr/>
          <p:nvPr/>
        </p:nvSpPr>
        <p:spPr>
          <a:xfrm>
            <a:off x="342900" y="4758435"/>
            <a:ext cx="8343900" cy="114300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tx1"/>
                </a:solidFill>
                <a:cs typeface="B Lotus" pitchFamily="2" charset="-78"/>
              </a:rPr>
              <a:t>منظور نوع و ميزان </a:t>
            </a:r>
            <a:r>
              <a:rPr lang="ar-SA" dirty="0" smtClean="0">
                <a:solidFill>
                  <a:schemeClr val="tx1"/>
                </a:solidFill>
                <a:cs typeface="B Lotus" pitchFamily="2" charset="-78"/>
              </a:rPr>
              <a:t>داده‌ها</a:t>
            </a:r>
            <a:r>
              <a:rPr lang="en-US" dirty="0" smtClean="0">
                <a:solidFill>
                  <a:schemeClr val="tx1"/>
                </a:solidFill>
                <a:cs typeface="B Lotus" pitchFamily="2" charset="-78"/>
              </a:rPr>
              <a:t>Data </a:t>
            </a:r>
            <a:r>
              <a:rPr lang="fa-IR" dirty="0" smtClean="0">
                <a:solidFill>
                  <a:schemeClr val="tx1"/>
                </a:solidFill>
                <a:cs typeface="B Lotus" pitchFamily="2" charset="-78"/>
              </a:rPr>
              <a:t> </a:t>
            </a:r>
            <a:r>
              <a:rPr lang="ar-SA" dirty="0" smtClean="0">
                <a:solidFill>
                  <a:schemeClr val="tx1"/>
                </a:solidFill>
                <a:cs typeface="B Lotus" pitchFamily="2" charset="-78"/>
              </a:rPr>
              <a:t>و </a:t>
            </a:r>
            <a:r>
              <a:rPr lang="ar-SA" dirty="0">
                <a:solidFill>
                  <a:schemeClr val="tx1"/>
                </a:solidFill>
                <a:cs typeface="B Lotus" pitchFamily="2" charset="-78"/>
              </a:rPr>
              <a:t>اطلاعاتي است که از طريق نرم‌افزارهای فضاي مجازي منتقل مي‌شوند که مي‌تواند در قالب متن، صوت، تصوير، ويديو يا فايل کاربردي باشد و به لحاظ موضوعي هم شامل اقتصادي، سياسي، فرهنگي، اجتماعي، ديني، آموزشي، سرگرمي و... می‌شود.</a:t>
            </a:r>
            <a:endParaRPr lang="en-US" dirty="0">
              <a:solidFill>
                <a:schemeClr val="tx1"/>
              </a:solidFill>
              <a:effectLst/>
              <a:cs typeface="B Lotus" pitchFamily="2" charset="-78"/>
            </a:endParaRPr>
          </a:p>
        </p:txBody>
      </p:sp>
      <p:sp>
        <p:nvSpPr>
          <p:cNvPr id="8" name="Down Arrow Callout 7"/>
          <p:cNvSpPr/>
          <p:nvPr/>
        </p:nvSpPr>
        <p:spPr>
          <a:xfrm>
            <a:off x="3823150" y="1769319"/>
            <a:ext cx="1495425"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70C0"/>
                </a:solidFill>
                <a:cs typeface="B Lotus" panose="00000400000000000000" pitchFamily="2" charset="-78"/>
              </a:rPr>
              <a:t>1- زيرساخت</a:t>
            </a:r>
            <a:endParaRPr lang="en-US" sz="2000" dirty="0">
              <a:solidFill>
                <a:srgbClr val="0070C0"/>
              </a:solidFill>
              <a:cs typeface="B Lotus" panose="00000400000000000000" pitchFamily="2" charset="-78"/>
            </a:endParaRPr>
          </a:p>
        </p:txBody>
      </p:sp>
      <p:sp>
        <p:nvSpPr>
          <p:cNvPr id="9" name="Down Arrow Callout 8"/>
          <p:cNvSpPr/>
          <p:nvPr/>
        </p:nvSpPr>
        <p:spPr>
          <a:xfrm>
            <a:off x="3823150" y="3017843"/>
            <a:ext cx="1521583"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70C0"/>
                </a:solidFill>
                <a:cs typeface="B Lotus" panose="00000400000000000000" pitchFamily="2" charset="-78"/>
              </a:rPr>
              <a:t>2- خدمات</a:t>
            </a:r>
            <a:endParaRPr lang="en-US" sz="2000" dirty="0">
              <a:solidFill>
                <a:srgbClr val="0070C0"/>
              </a:solidFill>
              <a:cs typeface="B Lotus" panose="00000400000000000000" pitchFamily="2" charset="-78"/>
            </a:endParaRPr>
          </a:p>
        </p:txBody>
      </p:sp>
      <p:sp>
        <p:nvSpPr>
          <p:cNvPr id="10" name="Down Arrow Callout 9"/>
          <p:cNvSpPr/>
          <p:nvPr/>
        </p:nvSpPr>
        <p:spPr>
          <a:xfrm>
            <a:off x="3823150" y="4402755"/>
            <a:ext cx="1521583"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70C0"/>
                </a:solidFill>
                <a:cs typeface="B Lotus" panose="00000400000000000000" pitchFamily="2" charset="-78"/>
              </a:rPr>
              <a:t>3- محتوا</a:t>
            </a:r>
            <a:endParaRPr lang="en-US" sz="2000" dirty="0">
              <a:solidFill>
                <a:srgbClr val="0070C0"/>
              </a:solidFill>
              <a:cs typeface="B Lotus" panose="00000400000000000000" pitchFamily="2" charset="-78"/>
            </a:endParaRPr>
          </a:p>
        </p:txBody>
      </p:sp>
    </p:spTree>
    <p:extLst>
      <p:ext uri="{BB962C8B-B14F-4D97-AF65-F5344CB8AC3E}">
        <p14:creationId xmlns:p14="http://schemas.microsoft.com/office/powerpoint/2010/main" val="287257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1000"/>
                                        <p:tgtEl>
                                          <p:spTgt spid="6"/>
                                        </p:tgtEl>
                                      </p:cBhvr>
                                    </p:animEffect>
                                    <p:anim calcmode="lin" valueType="num">
                                      <p:cBhvr>
                                        <p:cTn id="87" dur="1000" fill="hold"/>
                                        <p:tgtEl>
                                          <p:spTgt spid="6"/>
                                        </p:tgtEl>
                                        <p:attrNameLst>
                                          <p:attrName>ppt_x</p:attrName>
                                        </p:attrNameLst>
                                      </p:cBhvr>
                                      <p:tavLst>
                                        <p:tav tm="0">
                                          <p:val>
                                            <p:strVal val="#ppt_x"/>
                                          </p:val>
                                        </p:tav>
                                        <p:tav tm="100000">
                                          <p:val>
                                            <p:strVal val="#ppt_x"/>
                                          </p:val>
                                        </p:tav>
                                      </p:tavLst>
                                    </p:anim>
                                    <p:anim calcmode="lin" valueType="num">
                                      <p:cBhvr>
                                        <p:cTn id="8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1000"/>
                                        <p:tgtEl>
                                          <p:spTgt spid="7"/>
                                        </p:tgtEl>
                                      </p:cBhvr>
                                    </p:animEffect>
                                    <p:anim calcmode="lin" valueType="num">
                                      <p:cBhvr>
                                        <p:cTn id="94" dur="1000" fill="hold"/>
                                        <p:tgtEl>
                                          <p:spTgt spid="7"/>
                                        </p:tgtEl>
                                        <p:attrNameLst>
                                          <p:attrName>ppt_x</p:attrName>
                                        </p:attrNameLst>
                                      </p:cBhvr>
                                      <p:tavLst>
                                        <p:tav tm="0">
                                          <p:val>
                                            <p:strVal val="#ppt_x"/>
                                          </p:val>
                                        </p:tav>
                                        <p:tav tm="100000">
                                          <p:val>
                                            <p:strVal val="#ppt_x"/>
                                          </p:val>
                                        </p:tav>
                                      </p:tavLst>
                                    </p:anim>
                                    <p:anim calcmode="lin" valueType="num">
                                      <p:cBhvr>
                                        <p:cTn id="9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2568346" y="1828800"/>
            <a:ext cx="5226506" cy="887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endParaRPr lang="en-US" sz="2000" dirty="0">
              <a:solidFill>
                <a:prstClr val="white"/>
              </a:solidFill>
              <a:cs typeface="B Titr" pitchFamily="2" charset="-78"/>
            </a:endParaRPr>
          </a:p>
        </p:txBody>
      </p:sp>
      <p:sp>
        <p:nvSpPr>
          <p:cNvPr id="4" name="Round Diagonal Corner Rectangle 3"/>
          <p:cNvSpPr/>
          <p:nvPr/>
        </p:nvSpPr>
        <p:spPr>
          <a:xfrm>
            <a:off x="914400" y="1697541"/>
            <a:ext cx="7315200" cy="2417259"/>
          </a:xfrm>
          <a:prstGeom prst="round2DiagRect">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prstClr val="black"/>
                </a:solidFill>
                <a:cs typeface="B Lotus" pitchFamily="2" charset="-78"/>
              </a:rPr>
              <a:t>اینترنت مشخصاً به وسيله امریکا راه‌اندازی شد و به عبارتي مغز این شبکه در ایالات متحده قرار دارد. به این ترتیب که در دهه ۱۹۶۰ میلادی، سازمان‌های نظامی امریکايي برای انجام پروژه‌های تحقیقاتی </a:t>
            </a:r>
            <a:r>
              <a:rPr lang="fa-IR" dirty="0" smtClean="0">
                <a:solidFill>
                  <a:prstClr val="black"/>
                </a:solidFill>
                <a:cs typeface="B Lotus" pitchFamily="2" charset="-78"/>
              </a:rPr>
              <a:t>بر روی ساخت </a:t>
            </a:r>
            <a:r>
              <a:rPr lang="fa-IR" dirty="0">
                <a:solidFill>
                  <a:prstClr val="black"/>
                </a:solidFill>
                <a:cs typeface="B Lotus" pitchFamily="2" charset="-78"/>
              </a:rPr>
              <a:t>شبکه مستحکمي سرمایه‌گذاری کرد که پدر اینترنت امروزی محسوب می‌شود. به گفته اسنودن: «آژانس امنیت ملی امریکا که زیرمجموعه سیا فعالیت می‌کند زیرساختی تدارک دیده که تقریباً همه ارتباطات انسانی را به‌ صورت خودكار ذخیره می‌کند. با استفاده از این سیستم می‌توانستم ای‌میل‌های هر کسی را ببینم، مکالمات تلفنی‌اش را شنود کنم و رمزهای عبور شخصی‌ترین اکانت‌های هر کاربری را به دست بیاورم</a:t>
            </a:r>
            <a:r>
              <a:rPr lang="fa-IR" dirty="0" smtClean="0">
                <a:solidFill>
                  <a:prstClr val="black"/>
                </a:solidFill>
                <a:cs typeface="B Lotus" pitchFamily="2" charset="-78"/>
              </a:rPr>
              <a:t>.»</a:t>
            </a:r>
            <a:endParaRPr lang="en-US" dirty="0" smtClean="0">
              <a:solidFill>
                <a:prstClr val="black"/>
              </a:solidFill>
              <a:cs typeface="B Lotus" pitchFamily="2" charset="-78"/>
            </a:endParaRPr>
          </a:p>
        </p:txBody>
      </p:sp>
      <p:sp>
        <p:nvSpPr>
          <p:cNvPr id="8" name="Down Arrow Callout 7"/>
          <p:cNvSpPr/>
          <p:nvPr/>
        </p:nvSpPr>
        <p:spPr>
          <a:xfrm>
            <a:off x="0" y="0"/>
            <a:ext cx="9144000" cy="1409411"/>
          </a:xfrm>
          <a:prstGeom prst="downArrowCallou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prstClr val="white"/>
                </a:solidFill>
                <a:cs typeface="B Titr" pitchFamily="2" charset="-78"/>
              </a:rPr>
              <a:t>سلطه غرب و آسیب های امنیتی</a:t>
            </a:r>
          </a:p>
        </p:txBody>
      </p:sp>
      <p:sp>
        <p:nvSpPr>
          <p:cNvPr id="9" name="Round Diagonal Corner Rectangle 8"/>
          <p:cNvSpPr/>
          <p:nvPr/>
        </p:nvSpPr>
        <p:spPr>
          <a:xfrm>
            <a:off x="914400" y="4381159"/>
            <a:ext cx="7315200" cy="1224021"/>
          </a:xfrm>
          <a:prstGeom prst="round2DiagRect">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prstClr val="black"/>
                </a:solidFill>
                <a:cs typeface="B Lotus" pitchFamily="2" charset="-78"/>
              </a:rPr>
              <a:t>همچنین وی افشا کرده است که آژانس امنیت ملی امریکا موفق شده است در یک ماه 14میلیارد بسته اطلاعاتی شامل تماس‌های تلفنی و اینترنتی را از کاربران و مدیران ایرانی جمع‌آوری کند که این حجم جاسوسی از یک کشور در جهان بی‌سابقه است.</a:t>
            </a:r>
            <a:endParaRPr lang="en-US" dirty="0">
              <a:solidFill>
                <a:prstClr val="black"/>
              </a:solidFill>
              <a:cs typeface="B Lotus" pitchFamily="2" charset="-78"/>
            </a:endParaRPr>
          </a:p>
        </p:txBody>
      </p:sp>
    </p:spTree>
    <p:extLst>
      <p:ext uri="{BB962C8B-B14F-4D97-AF65-F5344CB8AC3E}">
        <p14:creationId xmlns:p14="http://schemas.microsoft.com/office/powerpoint/2010/main" val="205368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510" y="1676400"/>
            <a:ext cx="1967205" cy="584775"/>
          </a:xfrm>
          <a:prstGeom prst="rect">
            <a:avLst/>
          </a:prstGeom>
        </p:spPr>
        <p:txBody>
          <a:bodyPr wrap="none">
            <a:spAutoFit/>
          </a:bodyPr>
          <a:lstStyle/>
          <a:p>
            <a:r>
              <a:rPr lang="fa-IR" sz="3200" dirty="0">
                <a:solidFill>
                  <a:schemeClr val="bg1">
                    <a:lumMod val="50000"/>
                  </a:schemeClr>
                </a:solidFill>
                <a:cs typeface="B Titr" pitchFamily="2" charset="-78"/>
              </a:rPr>
              <a:t>زره را بپوش</a:t>
            </a:r>
          </a:p>
        </p:txBody>
      </p:sp>
      <p:sp>
        <p:nvSpPr>
          <p:cNvPr id="6" name="Rectangle 5"/>
          <p:cNvSpPr/>
          <p:nvPr/>
        </p:nvSpPr>
        <p:spPr>
          <a:xfrm>
            <a:off x="1066800" y="2261175"/>
            <a:ext cx="2467342" cy="646331"/>
          </a:xfrm>
          <a:prstGeom prst="rect">
            <a:avLst/>
          </a:prstGeom>
        </p:spPr>
        <p:txBody>
          <a:bodyPr wrap="none">
            <a:spAutoFit/>
          </a:bodyPr>
          <a:lstStyle/>
          <a:p>
            <a:r>
              <a:rPr lang="fa-IR" u="sng" dirty="0">
                <a:solidFill>
                  <a:schemeClr val="bg1">
                    <a:lumMod val="50000"/>
                  </a:schemeClr>
                </a:solidFill>
                <a:latin typeface="Adobe Arabic" panose="02040503050201020203" pitchFamily="18" charset="-78"/>
                <a:cs typeface="Adobe Arabic" panose="02040503050201020203" pitchFamily="18" charset="-78"/>
              </a:rPr>
              <a:t>راه کارهای روانشناختی </a:t>
            </a:r>
            <a:endParaRPr lang="fa-IR" u="sng" dirty="0" smtClean="0">
              <a:solidFill>
                <a:schemeClr val="bg1">
                  <a:lumMod val="50000"/>
                </a:schemeClr>
              </a:solidFill>
              <a:latin typeface="Adobe Arabic" panose="02040503050201020203" pitchFamily="18" charset="-78"/>
              <a:cs typeface="Adobe Arabic" panose="02040503050201020203" pitchFamily="18" charset="-78"/>
            </a:endParaRPr>
          </a:p>
          <a:p>
            <a:r>
              <a:rPr lang="fa-IR" u="sng" dirty="0" smtClean="0">
                <a:solidFill>
                  <a:schemeClr val="bg1">
                    <a:lumMod val="50000"/>
                  </a:schemeClr>
                </a:solidFill>
                <a:latin typeface="Adobe Arabic" panose="02040503050201020203" pitchFamily="18" charset="-78"/>
                <a:cs typeface="Adobe Arabic" panose="02040503050201020203" pitchFamily="18" charset="-78"/>
              </a:rPr>
              <a:t>در </a:t>
            </a:r>
            <a:r>
              <a:rPr lang="fa-IR" u="sng" dirty="0">
                <a:solidFill>
                  <a:schemeClr val="bg1">
                    <a:lumMod val="50000"/>
                  </a:schemeClr>
                </a:solidFill>
                <a:latin typeface="Adobe Arabic" panose="02040503050201020203" pitchFamily="18" charset="-78"/>
                <a:cs typeface="Adobe Arabic" panose="02040503050201020203" pitchFamily="18" charset="-78"/>
              </a:rPr>
              <a:t>مواجهه با آسیب های فضای مجازی</a:t>
            </a:r>
          </a:p>
        </p:txBody>
      </p:sp>
      <p:sp>
        <p:nvSpPr>
          <p:cNvPr id="8" name="Rectangle 7"/>
          <p:cNvSpPr/>
          <p:nvPr/>
        </p:nvSpPr>
        <p:spPr>
          <a:xfrm>
            <a:off x="1117354" y="1135380"/>
            <a:ext cx="982961" cy="369332"/>
          </a:xfrm>
          <a:prstGeom prst="rect">
            <a:avLst/>
          </a:prstGeom>
          <a:solidFill>
            <a:srgbClr val="FF0000"/>
          </a:solidFill>
        </p:spPr>
        <p:txBody>
          <a:bodyPr wrap="none">
            <a:spAutoFit/>
          </a:bodyPr>
          <a:lstStyle/>
          <a:p>
            <a:pPr algn="ctr"/>
            <a:r>
              <a:rPr lang="fa-IR" dirty="0" smtClean="0">
                <a:solidFill>
                  <a:schemeClr val="bg1"/>
                </a:solidFill>
                <a:cs typeface="B Titr" pitchFamily="2" charset="-78"/>
              </a:rPr>
              <a:t>فصل پنجم</a:t>
            </a:r>
            <a:endParaRPr lang="en-US" dirty="0" smtClean="0">
              <a:solidFill>
                <a:schemeClr val="bg1"/>
              </a:solidFill>
              <a:effectLst/>
              <a:cs typeface="B Titr"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28600"/>
            <a:ext cx="6477000" cy="6477000"/>
          </a:xfrm>
          <a:prstGeom prst="rect">
            <a:avLst/>
          </a:prstGeom>
        </p:spPr>
      </p:pic>
    </p:spTree>
    <p:extLst>
      <p:ext uri="{BB962C8B-B14F-4D97-AF65-F5344CB8AC3E}">
        <p14:creationId xmlns:p14="http://schemas.microsoft.com/office/powerpoint/2010/main" val="17579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1000" fill="hold"/>
                                        <p:tgtEl>
                                          <p:spTgt spid="6"/>
                                        </p:tgtEl>
                                        <p:attrNameLst>
                                          <p:attrName>ppt_x</p:attrName>
                                        </p:attrNameLst>
                                      </p:cBhvr>
                                      <p:tavLst>
                                        <p:tav tm="0">
                                          <p:val>
                                            <p:strVal val="#ppt_x"/>
                                          </p:val>
                                        </p:tav>
                                        <p:tav tm="100000">
                                          <p:val>
                                            <p:strVal val="#ppt_x"/>
                                          </p:val>
                                        </p:tav>
                                      </p:tavLst>
                                    </p:anim>
                                    <p:anim calcmode="lin" valueType="num">
                                      <p:cBhvr additive="base">
                                        <p:cTn id="5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2900" y="1913718"/>
            <a:ext cx="8343900" cy="7924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در </a:t>
            </a:r>
            <a:r>
              <a:rPr lang="fa-IR" dirty="0" smtClean="0">
                <a:solidFill>
                  <a:schemeClr val="tx1"/>
                </a:solidFill>
                <a:cs typeface="B Lotus" pitchFamily="2" charset="-78"/>
              </a:rPr>
              <a:t>پدیده </a:t>
            </a:r>
            <a:r>
              <a:rPr lang="fa-IR" dirty="0">
                <a:solidFill>
                  <a:schemeClr val="tx1"/>
                </a:solidFill>
                <a:cs typeface="B Lotus" pitchFamily="2" charset="-78"/>
              </a:rPr>
              <a:t>اعتیاد به ابزاری مثل اینترنت، در واقع زمان بر کاربران، </a:t>
            </a:r>
            <a:r>
              <a:rPr lang="fa-IR" dirty="0" smtClean="0">
                <a:solidFill>
                  <a:schemeClr val="tx1"/>
                </a:solidFill>
                <a:cs typeface="B Lotus" pitchFamily="2" charset="-78"/>
              </a:rPr>
              <a:t>حکم فرمایی می کند</a:t>
            </a:r>
            <a:r>
              <a:rPr lang="fa-IR" dirty="0">
                <a:solidFill>
                  <a:schemeClr val="tx1"/>
                </a:solidFill>
                <a:cs typeface="B Lotus" pitchFamily="2" charset="-78"/>
              </a:rPr>
              <a:t>!</a:t>
            </a:r>
          </a:p>
          <a:p>
            <a:pPr algn="ctr" rtl="1"/>
            <a:r>
              <a:rPr lang="fa-IR" dirty="0">
                <a:solidFill>
                  <a:schemeClr val="tx1"/>
                </a:solidFill>
                <a:cs typeface="B Lotus" pitchFamily="2" charset="-78"/>
              </a:rPr>
              <a:t>بنابراین با کنترل و مدیریت زمان، </a:t>
            </a:r>
            <a:r>
              <a:rPr lang="fa-IR" dirty="0" smtClean="0">
                <a:solidFill>
                  <a:schemeClr val="tx1"/>
                </a:solidFill>
                <a:cs typeface="B Lotus" pitchFamily="2" charset="-78"/>
              </a:rPr>
              <a:t>می توان </a:t>
            </a:r>
            <a:r>
              <a:rPr lang="fa-IR" dirty="0">
                <a:solidFill>
                  <a:schemeClr val="tx1"/>
                </a:solidFill>
                <a:cs typeface="B Lotus" pitchFamily="2" charset="-78"/>
              </a:rPr>
              <a:t>از وابستگی به فضای مجازی پیشگیری کرد.</a:t>
            </a:r>
          </a:p>
        </p:txBody>
      </p:sp>
      <p:sp>
        <p:nvSpPr>
          <p:cNvPr id="3" name="Round Diagonal Corner Rectangle 2"/>
          <p:cNvSpPr/>
          <p:nvPr/>
        </p:nvSpPr>
        <p:spPr>
          <a:xfrm>
            <a:off x="342900" y="3246304"/>
            <a:ext cx="8343900" cy="132770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استمرار و تکرار یک رفتار به صورت ناخودآگاه در </a:t>
            </a:r>
            <a:r>
              <a:rPr lang="fa-IR" dirty="0" smtClean="0">
                <a:solidFill>
                  <a:schemeClr val="tx1"/>
                </a:solidFill>
                <a:cs typeface="B Lotus" pitchFamily="2" charset="-78"/>
              </a:rPr>
              <a:t>بازه زمانی </a:t>
            </a:r>
            <a:r>
              <a:rPr lang="fa-IR" dirty="0">
                <a:solidFill>
                  <a:schemeClr val="tx1"/>
                </a:solidFill>
                <a:cs typeface="B Lotus" pitchFamily="2" charset="-78"/>
              </a:rPr>
              <a:t>مشخص باعث ایجاد عادت </a:t>
            </a:r>
            <a:r>
              <a:rPr lang="fa-IR" dirty="0" smtClean="0">
                <a:solidFill>
                  <a:schemeClr val="tx1"/>
                </a:solidFill>
                <a:cs typeface="B Lotus" pitchFamily="2" charset="-78"/>
              </a:rPr>
              <a:t>می شود</a:t>
            </a:r>
            <a:r>
              <a:rPr lang="fa-IR" dirty="0">
                <a:solidFill>
                  <a:schemeClr val="tx1"/>
                </a:solidFill>
                <a:cs typeface="B Lotus" pitchFamily="2" charset="-78"/>
              </a:rPr>
              <a:t>، بنابراین تکرار </a:t>
            </a:r>
            <a:r>
              <a:rPr lang="fa-IR" dirty="0" smtClean="0">
                <a:solidFill>
                  <a:schemeClr val="tx1"/>
                </a:solidFill>
                <a:cs typeface="B Lotus" pitchFamily="2" charset="-78"/>
              </a:rPr>
              <a:t>ناآگاهانه پرسه زنی </a:t>
            </a:r>
            <a:r>
              <a:rPr lang="fa-IR" dirty="0">
                <a:solidFill>
                  <a:schemeClr val="tx1"/>
                </a:solidFill>
                <a:cs typeface="B Lotus" pitchFamily="2" charset="-78"/>
              </a:rPr>
              <a:t>در </a:t>
            </a:r>
            <a:r>
              <a:rPr lang="fa-IR" dirty="0" smtClean="0">
                <a:solidFill>
                  <a:schemeClr val="tx1"/>
                </a:solidFill>
                <a:cs typeface="B Lotus" pitchFamily="2" charset="-78"/>
              </a:rPr>
              <a:t>شبکه های </a:t>
            </a:r>
            <a:r>
              <a:rPr lang="fa-IR" dirty="0">
                <a:solidFill>
                  <a:schemeClr val="tx1"/>
                </a:solidFill>
                <a:cs typeface="B Lotus" pitchFamily="2" charset="-78"/>
              </a:rPr>
              <a:t>اجتماعی و فضای مجازی، پس از مدت کوتاهی </a:t>
            </a:r>
            <a:r>
              <a:rPr lang="fa-IR" dirty="0" smtClean="0">
                <a:solidFill>
                  <a:schemeClr val="tx1"/>
                </a:solidFill>
                <a:cs typeface="B Lotus" pitchFamily="2" charset="-78"/>
              </a:rPr>
              <a:t>می تواند </a:t>
            </a:r>
            <a:r>
              <a:rPr lang="fa-IR" dirty="0">
                <a:solidFill>
                  <a:schemeClr val="tx1"/>
                </a:solidFill>
                <a:cs typeface="B Lotus" pitchFamily="2" charset="-78"/>
              </a:rPr>
              <a:t>تبدیل به عادت و از آن بدتر، اعتیاد شود! برای پیشگیری از عادت به فضای مجازی یا ترک وابستگی به اینترنت، نیاز به اراده‌اي قوی و همچنین روشی علمی برای تغییر رفتار </a:t>
            </a:r>
            <a:r>
              <a:rPr lang="fa-IR" dirty="0" smtClean="0">
                <a:solidFill>
                  <a:schemeClr val="tx1"/>
                </a:solidFill>
                <a:cs typeface="B Lotus" pitchFamily="2" charset="-78"/>
              </a:rPr>
              <a:t>است.</a:t>
            </a:r>
            <a:endParaRPr lang="en-US" dirty="0" smtClean="0">
              <a:solidFill>
                <a:schemeClr val="tx1"/>
              </a:solidFill>
              <a:effectLst/>
              <a:cs typeface="B Lotus" pitchFamily="2" charset="-78"/>
            </a:endParaRPr>
          </a:p>
        </p:txBody>
      </p:sp>
      <p:sp>
        <p:nvSpPr>
          <p:cNvPr id="4" name="Round Diagonal Corner Rectangle 3"/>
          <p:cNvSpPr/>
          <p:nvPr/>
        </p:nvSpPr>
        <p:spPr>
          <a:xfrm>
            <a:off x="342900" y="5037918"/>
            <a:ext cx="8343900" cy="10972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در </a:t>
            </a:r>
            <a:r>
              <a:rPr lang="fa-IR" dirty="0" smtClean="0">
                <a:solidFill>
                  <a:schemeClr val="tx1"/>
                </a:solidFill>
                <a:cs typeface="B Lotus" pitchFamily="2" charset="-78"/>
              </a:rPr>
              <a:t>این مدل </a:t>
            </a:r>
            <a:r>
              <a:rPr lang="fa-IR" dirty="0">
                <a:solidFill>
                  <a:schemeClr val="tx1"/>
                </a:solidFill>
                <a:cs typeface="B Lotus" pitchFamily="2" charset="-78"/>
              </a:rPr>
              <a:t>تمرین، </a:t>
            </a:r>
            <a:r>
              <a:rPr lang="fa-IR" dirty="0" smtClean="0">
                <a:solidFill>
                  <a:schemeClr val="tx1"/>
                </a:solidFill>
                <a:cs typeface="B Lotus" pitchFamily="2" charset="-78"/>
              </a:rPr>
              <a:t>فرد بایستی خود را وادار کند تا روال </a:t>
            </a:r>
            <a:r>
              <a:rPr lang="fa-IR" dirty="0">
                <a:solidFill>
                  <a:schemeClr val="tx1"/>
                </a:solidFill>
                <a:cs typeface="B Lotus" pitchFamily="2" charset="-78"/>
              </a:rPr>
              <a:t>عادی استفاده کنونی خود از </a:t>
            </a:r>
            <a:r>
              <a:rPr lang="fa-IR" dirty="0" smtClean="0">
                <a:solidFill>
                  <a:schemeClr val="tx1"/>
                </a:solidFill>
                <a:cs typeface="B Lotus" pitchFamily="2" charset="-78"/>
              </a:rPr>
              <a:t>اینترنت را برهم زند و یک </a:t>
            </a:r>
            <a:r>
              <a:rPr lang="fa-IR" dirty="0">
                <a:solidFill>
                  <a:schemeClr val="tx1"/>
                </a:solidFill>
                <a:cs typeface="B Lotus" pitchFamily="2" charset="-78"/>
              </a:rPr>
              <a:t>الگوی رفتاری جدید </a:t>
            </a:r>
            <a:r>
              <a:rPr lang="fa-IR" dirty="0" smtClean="0">
                <a:solidFill>
                  <a:schemeClr val="tx1"/>
                </a:solidFill>
                <a:cs typeface="B Lotus" pitchFamily="2" charset="-78"/>
              </a:rPr>
              <a:t>برای خود به وجود آورد. </a:t>
            </a:r>
            <a:endParaRPr lang="en-US" dirty="0">
              <a:solidFill>
                <a:schemeClr val="tx1"/>
              </a:solidFill>
              <a:effectLst/>
              <a:cs typeface="B Lotus" pitchFamily="2" charset="-78"/>
            </a:endParaRPr>
          </a:p>
        </p:txBody>
      </p:sp>
      <p:sp>
        <p:nvSpPr>
          <p:cNvPr id="5" name="Down Arrow Callout 4"/>
          <p:cNvSpPr/>
          <p:nvPr/>
        </p:nvSpPr>
        <p:spPr>
          <a:xfrm>
            <a:off x="3467100" y="1564290"/>
            <a:ext cx="22860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4">
                    <a:lumMod val="50000"/>
                  </a:schemeClr>
                </a:solidFill>
                <a:cs typeface="B Lotus" panose="00000400000000000000" pitchFamily="2" charset="-78"/>
              </a:rPr>
              <a:t>1- مهارت مدیریت زمان</a:t>
            </a:r>
            <a:endParaRPr lang="en-US" b="1" dirty="0">
              <a:solidFill>
                <a:schemeClr val="accent4">
                  <a:lumMod val="50000"/>
                </a:schemeClr>
              </a:solidFill>
              <a:effectLst/>
              <a:cs typeface="B Lotus" panose="00000400000000000000" pitchFamily="2" charset="-78"/>
            </a:endParaRPr>
          </a:p>
        </p:txBody>
      </p:sp>
      <p:sp>
        <p:nvSpPr>
          <p:cNvPr id="6" name="Down Arrow Callout 5"/>
          <p:cNvSpPr/>
          <p:nvPr/>
        </p:nvSpPr>
        <p:spPr>
          <a:xfrm>
            <a:off x="3429000" y="2902143"/>
            <a:ext cx="23622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2-  تغییر عادات رفتاری</a:t>
            </a:r>
            <a:endParaRPr lang="en-US" b="1" dirty="0">
              <a:solidFill>
                <a:schemeClr val="accent4">
                  <a:lumMod val="50000"/>
                </a:schemeClr>
              </a:solidFill>
              <a:cs typeface="B Lotus" panose="00000400000000000000" pitchFamily="2" charset="-78"/>
            </a:endParaRPr>
          </a:p>
        </p:txBody>
      </p:sp>
      <p:sp>
        <p:nvSpPr>
          <p:cNvPr id="7" name="Down Arrow Callout 6"/>
          <p:cNvSpPr/>
          <p:nvPr/>
        </p:nvSpPr>
        <p:spPr>
          <a:xfrm>
            <a:off x="3524250" y="4695018"/>
            <a:ext cx="21717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3- تکنیک تمرین متضاد</a:t>
            </a:r>
            <a:endParaRPr lang="en-US" b="1" dirty="0">
              <a:solidFill>
                <a:schemeClr val="accent4">
                  <a:lumMod val="50000"/>
                </a:schemeClr>
              </a:solidFill>
              <a:cs typeface="B Lotus" panose="00000400000000000000" pitchFamily="2" charset="-78"/>
            </a:endParaRPr>
          </a:p>
        </p:txBody>
      </p:sp>
      <p:sp>
        <p:nvSpPr>
          <p:cNvPr id="9" name="Down Arrow Callout 8"/>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و کنترل آسیب های اعتیاد اینترنتی</a:t>
            </a:r>
          </a:p>
        </p:txBody>
      </p:sp>
    </p:spTree>
    <p:extLst>
      <p:ext uri="{BB962C8B-B14F-4D97-AF65-F5344CB8AC3E}">
        <p14:creationId xmlns:p14="http://schemas.microsoft.com/office/powerpoint/2010/main" val="7741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1000"/>
                                        <p:tgtEl>
                                          <p:spTgt spid="4"/>
                                        </p:tgtEl>
                                      </p:cBhvr>
                                    </p:animEffect>
                                    <p:anim calcmode="lin" valueType="num">
                                      <p:cBhvr>
                                        <p:cTn id="94" dur="1000" fill="hold"/>
                                        <p:tgtEl>
                                          <p:spTgt spid="4"/>
                                        </p:tgtEl>
                                        <p:attrNameLst>
                                          <p:attrName>ppt_x</p:attrName>
                                        </p:attrNameLst>
                                      </p:cBhvr>
                                      <p:tavLst>
                                        <p:tav tm="0">
                                          <p:val>
                                            <p:strVal val="#ppt_x"/>
                                          </p:val>
                                        </p:tav>
                                        <p:tav tm="100000">
                                          <p:val>
                                            <p:strVal val="#ppt_x"/>
                                          </p:val>
                                        </p:tav>
                                      </p:tavLst>
                                    </p:anim>
                                    <p:anim calcmode="lin" valueType="num">
                                      <p:cBhvr>
                                        <p:cTn id="9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77736" y="1747727"/>
            <a:ext cx="8343900" cy="105479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اعتیاد اینترنتی با هیجان خواهی رابطه‌اي مستقیم دارد. بنابراین لازم است با تعریف کردن فعالیت های لذت بخش، مفید و متنوع جایگزین، توجه فرد را از کار قبلی منحرف کرده و به صورت همزمان، عادت رفتاری جدیدی را در او تقویت كنيد.</a:t>
            </a:r>
          </a:p>
        </p:txBody>
      </p:sp>
      <p:sp>
        <p:nvSpPr>
          <p:cNvPr id="3" name="Round Diagonal Corner Rectangle 2"/>
          <p:cNvSpPr/>
          <p:nvPr/>
        </p:nvSpPr>
        <p:spPr>
          <a:xfrm>
            <a:off x="377736" y="3237411"/>
            <a:ext cx="8343900" cy="109728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بسیاری از کسانی که درگیر وابستگی به اینترنت شده اند، نسبت به رفتار عادتی شان، آگاهی لحظه ای ندارند. پرسیدن سؤال های اساسی از </a:t>
            </a:r>
            <a:r>
              <a:rPr lang="fa-IR" dirty="0" smtClean="0">
                <a:solidFill>
                  <a:prstClr val="black"/>
                </a:solidFill>
                <a:cs typeface="B Lotus" pitchFamily="2" charset="-78"/>
              </a:rPr>
              <a:t>خود موجب می شود </a:t>
            </a:r>
            <a:r>
              <a:rPr lang="fa-IR" dirty="0">
                <a:solidFill>
                  <a:prstClr val="black"/>
                </a:solidFill>
                <a:cs typeface="B Lotus" pitchFamily="2" charset="-78"/>
              </a:rPr>
              <a:t>رفتار </a:t>
            </a:r>
            <a:r>
              <a:rPr lang="fa-IR" dirty="0" smtClean="0">
                <a:solidFill>
                  <a:prstClr val="black"/>
                </a:solidFill>
                <a:cs typeface="B Lotus" pitchFamily="2" charset="-78"/>
              </a:rPr>
              <a:t>عادت گونه </a:t>
            </a:r>
            <a:r>
              <a:rPr lang="fa-IR" dirty="0">
                <a:solidFill>
                  <a:prstClr val="black"/>
                </a:solidFill>
                <a:cs typeface="B Lotus" pitchFamily="2" charset="-78"/>
              </a:rPr>
              <a:t>و ناخودآگاه حضور در اینترنت </a:t>
            </a:r>
            <a:r>
              <a:rPr lang="fa-IR" dirty="0" smtClean="0">
                <a:solidFill>
                  <a:prstClr val="black"/>
                </a:solidFill>
                <a:cs typeface="B Lotus" pitchFamily="2" charset="-78"/>
              </a:rPr>
              <a:t>به </a:t>
            </a:r>
            <a:r>
              <a:rPr lang="fa-IR" dirty="0">
                <a:solidFill>
                  <a:prstClr val="black"/>
                </a:solidFill>
                <a:cs typeface="B Lotus" pitchFamily="2" charset="-78"/>
              </a:rPr>
              <a:t>سطح هوشیاری </a:t>
            </a:r>
            <a:r>
              <a:rPr lang="fa-IR" dirty="0" smtClean="0">
                <a:solidFill>
                  <a:prstClr val="black"/>
                </a:solidFill>
                <a:cs typeface="B Lotus" pitchFamily="2" charset="-78"/>
              </a:rPr>
              <a:t>ارتقا یابد </a:t>
            </a:r>
            <a:r>
              <a:rPr lang="fa-IR" dirty="0">
                <a:solidFill>
                  <a:prstClr val="black"/>
                </a:solidFill>
                <a:cs typeface="B Lotus" pitchFamily="2" charset="-78"/>
              </a:rPr>
              <a:t>و با ایجاد احساس آگاهی و حضور در لحظه، به انتخاب رفتار مؤثر و آگاهانه کمک </a:t>
            </a:r>
            <a:r>
              <a:rPr lang="fa-IR" dirty="0" smtClean="0">
                <a:solidFill>
                  <a:prstClr val="black"/>
                </a:solidFill>
                <a:cs typeface="B Lotus" pitchFamily="2" charset="-78"/>
              </a:rPr>
              <a:t>کند.</a:t>
            </a:r>
            <a:endParaRPr lang="en-US" dirty="0">
              <a:solidFill>
                <a:prstClr val="black"/>
              </a:solidFill>
              <a:cs typeface="B Lotus" pitchFamily="2" charset="-78"/>
            </a:endParaRPr>
          </a:p>
        </p:txBody>
      </p:sp>
      <p:sp>
        <p:nvSpPr>
          <p:cNvPr id="4" name="Round Diagonal Corner Rectangle 3"/>
          <p:cNvSpPr/>
          <p:nvPr/>
        </p:nvSpPr>
        <p:spPr>
          <a:xfrm>
            <a:off x="377736" y="4783294"/>
            <a:ext cx="8343900" cy="1606528"/>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علت گرايش افراد به استفاده اعتيادآور از اينترنت، تمايل آنها به دوری گزيدن از مشكلاتي است كه در زندگي شخصي با آنها روبه‌رو هستند. </a:t>
            </a:r>
          </a:p>
          <a:p>
            <a:pPr algn="ctr" rtl="1"/>
            <a:r>
              <a:rPr lang="fa-IR" dirty="0">
                <a:solidFill>
                  <a:prstClr val="black"/>
                </a:solidFill>
                <a:cs typeface="B Lotus" pitchFamily="2" charset="-78"/>
              </a:rPr>
              <a:t>باید به افراد کمک کنیم تا تصورات ضمنی </a:t>
            </a:r>
            <a:r>
              <a:rPr lang="fa-IR" dirty="0" smtClean="0">
                <a:solidFill>
                  <a:prstClr val="black"/>
                </a:solidFill>
                <a:cs typeface="B Lotus" pitchFamily="2" charset="-78"/>
              </a:rPr>
              <a:t>و شخصی </a:t>
            </a:r>
            <a:r>
              <a:rPr lang="fa-IR" dirty="0">
                <a:solidFill>
                  <a:prstClr val="black"/>
                </a:solidFill>
                <a:cs typeface="B Lotus" pitchFamily="2" charset="-78"/>
              </a:rPr>
              <a:t>ناشی از استفاده بیش از حدشان مشخص شود؛</a:t>
            </a:r>
          </a:p>
          <a:p>
            <a:pPr algn="ctr" rtl="1"/>
            <a:r>
              <a:rPr lang="fa-IR" dirty="0">
                <a:solidFill>
                  <a:prstClr val="black"/>
                </a:solidFill>
                <a:cs typeface="B Lotus" pitchFamily="2" charset="-78"/>
              </a:rPr>
              <a:t>بنابراین افراد به‌تدریج متوجه می شوند که انتخاب زندگی مجازی، چیزی جز روش ناسازگارانه‌اي برای کنار آمدن با احساس فشار، ترس یا موقعیت های مواجه ای نیست.</a:t>
            </a:r>
          </a:p>
        </p:txBody>
      </p:sp>
      <p:sp>
        <p:nvSpPr>
          <p:cNvPr id="5" name="Down Arrow Callout 4"/>
          <p:cNvSpPr/>
          <p:nvPr/>
        </p:nvSpPr>
        <p:spPr>
          <a:xfrm>
            <a:off x="3261906" y="1397358"/>
            <a:ext cx="276606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4- کاربرد فعالیت های جایگزین</a:t>
            </a:r>
          </a:p>
        </p:txBody>
      </p:sp>
      <p:sp>
        <p:nvSpPr>
          <p:cNvPr id="6" name="Down Arrow Callout 5"/>
          <p:cNvSpPr/>
          <p:nvPr/>
        </p:nvSpPr>
        <p:spPr>
          <a:xfrm>
            <a:off x="3463836" y="2899962"/>
            <a:ext cx="23622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5- طرح سؤال‌هاي بنیادین</a:t>
            </a:r>
          </a:p>
        </p:txBody>
      </p:sp>
      <p:sp>
        <p:nvSpPr>
          <p:cNvPr id="7" name="Down Arrow Callout 6"/>
          <p:cNvSpPr/>
          <p:nvPr/>
        </p:nvSpPr>
        <p:spPr>
          <a:xfrm>
            <a:off x="3559086" y="4433756"/>
            <a:ext cx="21717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6- ریشه یابی</a:t>
            </a:r>
          </a:p>
        </p:txBody>
      </p:sp>
      <p:sp>
        <p:nvSpPr>
          <p:cNvPr id="9" name="Down Arrow Callout 8"/>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و کنترل آسیب های اعتیاد اینترنتی</a:t>
            </a:r>
          </a:p>
        </p:txBody>
      </p:sp>
    </p:spTree>
    <p:extLst>
      <p:ext uri="{BB962C8B-B14F-4D97-AF65-F5344CB8AC3E}">
        <p14:creationId xmlns:p14="http://schemas.microsoft.com/office/powerpoint/2010/main" val="41972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1000"/>
                                        <p:tgtEl>
                                          <p:spTgt spid="4"/>
                                        </p:tgtEl>
                                      </p:cBhvr>
                                    </p:animEffect>
                                    <p:anim calcmode="lin" valueType="num">
                                      <p:cBhvr>
                                        <p:cTn id="94" dur="1000" fill="hold"/>
                                        <p:tgtEl>
                                          <p:spTgt spid="4"/>
                                        </p:tgtEl>
                                        <p:attrNameLst>
                                          <p:attrName>ppt_x</p:attrName>
                                        </p:attrNameLst>
                                      </p:cBhvr>
                                      <p:tavLst>
                                        <p:tav tm="0">
                                          <p:val>
                                            <p:strVal val="#ppt_x"/>
                                          </p:val>
                                        </p:tav>
                                        <p:tav tm="100000">
                                          <p:val>
                                            <p:strVal val="#ppt_x"/>
                                          </p:val>
                                        </p:tav>
                                      </p:tavLst>
                                    </p:anim>
                                    <p:anim calcmode="lin" valueType="num">
                                      <p:cBhvr>
                                        <p:cTn id="9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77736" y="1703696"/>
            <a:ext cx="8343900" cy="116027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یکی از دلایلی که روابط فرازناشویی را از طریق پناه بردن به فضای مجازی تسریع می بخشد، وجود تنش و نداشتن امنیت روانی در رابطه است. برای پیشگیری از مواجهه با آسیب های فضای مجازی در زندگی مشترک، لازم است زوجین تلاش کنند تا فضای زندگی واقعی را غنی تر </a:t>
            </a:r>
            <a:r>
              <a:rPr lang="fa-IR" dirty="0" smtClean="0">
                <a:solidFill>
                  <a:schemeClr val="tx1"/>
                </a:solidFill>
                <a:cs typeface="B Lotus" pitchFamily="2" charset="-78"/>
              </a:rPr>
              <a:t>و آرامش </a:t>
            </a:r>
            <a:r>
              <a:rPr lang="fa-IR" dirty="0">
                <a:solidFill>
                  <a:schemeClr val="tx1"/>
                </a:solidFill>
                <a:cs typeface="B Lotus" pitchFamily="2" charset="-78"/>
              </a:rPr>
              <a:t>و امنیت </a:t>
            </a:r>
            <a:r>
              <a:rPr lang="fa-IR" dirty="0" smtClean="0">
                <a:solidFill>
                  <a:schemeClr val="tx1"/>
                </a:solidFill>
                <a:cs typeface="B Lotus" pitchFamily="2" charset="-78"/>
              </a:rPr>
              <a:t>روانی را </a:t>
            </a:r>
            <a:r>
              <a:rPr lang="fa-IR" dirty="0">
                <a:solidFill>
                  <a:schemeClr val="tx1"/>
                </a:solidFill>
                <a:cs typeface="B Lotus" pitchFamily="2" charset="-78"/>
              </a:rPr>
              <a:t>به رابطه </a:t>
            </a:r>
            <a:r>
              <a:rPr lang="fa-IR" dirty="0" smtClean="0">
                <a:solidFill>
                  <a:schemeClr val="tx1"/>
                </a:solidFill>
                <a:cs typeface="B Lotus" pitchFamily="2" charset="-78"/>
              </a:rPr>
              <a:t>بازگردانند.</a:t>
            </a:r>
            <a:endParaRPr lang="fa-IR" dirty="0">
              <a:solidFill>
                <a:schemeClr val="tx1"/>
              </a:solidFill>
              <a:cs typeface="B Lotus" pitchFamily="2" charset="-78"/>
            </a:endParaRPr>
          </a:p>
        </p:txBody>
      </p:sp>
      <p:sp>
        <p:nvSpPr>
          <p:cNvPr id="3" name="Round Diagonal Corner Rectangle 2"/>
          <p:cNvSpPr/>
          <p:nvPr/>
        </p:nvSpPr>
        <p:spPr>
          <a:xfrm>
            <a:off x="377736" y="3333210"/>
            <a:ext cx="8343900" cy="109728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تعهد </a:t>
            </a:r>
            <a:r>
              <a:rPr lang="fa-IR" dirty="0" smtClean="0">
                <a:solidFill>
                  <a:schemeClr val="tx1"/>
                </a:solidFill>
                <a:cs typeface="B Lotus" pitchFamily="2" charset="-78"/>
              </a:rPr>
              <a:t>یعنی وفادار </a:t>
            </a:r>
            <a:r>
              <a:rPr lang="fa-IR" dirty="0">
                <a:solidFill>
                  <a:schemeClr val="tx1"/>
                </a:solidFill>
                <a:cs typeface="B Lotus" pitchFamily="2" charset="-78"/>
              </a:rPr>
              <a:t>ماندن و پایداری به خانواده و اعضای آن هنگام غم و شادی، بحران ها و مسائل </a:t>
            </a:r>
            <a:r>
              <a:rPr lang="fa-IR" dirty="0" smtClean="0">
                <a:solidFill>
                  <a:schemeClr val="tx1"/>
                </a:solidFill>
                <a:cs typeface="B Lotus" pitchFamily="2" charset="-78"/>
              </a:rPr>
              <a:t>ناخوشایند، که </a:t>
            </a:r>
            <a:r>
              <a:rPr lang="fa-IR" dirty="0">
                <a:solidFill>
                  <a:schemeClr val="tx1"/>
                </a:solidFill>
                <a:cs typeface="B Lotus" pitchFamily="2" charset="-78"/>
              </a:rPr>
              <a:t>بر مبنای احساس و علاقه و همچنین قصد و نیت استوار است. همچنین به معنای ارتباط و وابستگی روانی به شریک زندگی و میزان انگیزه زوجین در حفظ و تداوم ازدواج است.</a:t>
            </a:r>
            <a:endParaRPr lang="en-US" dirty="0">
              <a:solidFill>
                <a:schemeClr val="tx1"/>
              </a:solidFill>
              <a:cs typeface="B Lotus" pitchFamily="2" charset="-78"/>
            </a:endParaRPr>
          </a:p>
        </p:txBody>
      </p:sp>
      <p:sp>
        <p:nvSpPr>
          <p:cNvPr id="4" name="Round Diagonal Corner Rectangle 3"/>
          <p:cNvSpPr/>
          <p:nvPr/>
        </p:nvSpPr>
        <p:spPr>
          <a:xfrm>
            <a:off x="377736" y="4908572"/>
            <a:ext cx="8343900" cy="14604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یکی از مسائل نگران کننده در حوزه طلاق عاطفی و خیانت، ترغیب زوجین به سوی فضای مجازی برای دوری از یکنواختی و تکراری شدن رابطه است. پس از سال های اول زندگی مشترک و مخصوصاً با اضافه شدن فرزندان به خانواده، زوجین احساس می کنند میزان عشق، نشاط و هیجان قبل را ندارند، بنابراین به دنبال تأمین این نیاز، به سوی فضای مجازی ترغیب می شوند. </a:t>
            </a:r>
            <a:endParaRPr lang="en-US" dirty="0">
              <a:solidFill>
                <a:schemeClr val="tx1"/>
              </a:solidFill>
              <a:cs typeface="B Lotus" pitchFamily="2" charset="-78"/>
            </a:endParaRPr>
          </a:p>
        </p:txBody>
      </p:sp>
      <p:sp>
        <p:nvSpPr>
          <p:cNvPr id="5" name="Down Arrow Callout 4"/>
          <p:cNvSpPr/>
          <p:nvPr/>
        </p:nvSpPr>
        <p:spPr>
          <a:xfrm>
            <a:off x="2620042" y="1362522"/>
            <a:ext cx="4049789"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1- بازسازی اعتماد متقابل و امنیت روانی در رابطه</a:t>
            </a:r>
          </a:p>
        </p:txBody>
      </p:sp>
      <p:sp>
        <p:nvSpPr>
          <p:cNvPr id="6" name="Down Arrow Callout 5"/>
          <p:cNvSpPr/>
          <p:nvPr/>
        </p:nvSpPr>
        <p:spPr>
          <a:xfrm>
            <a:off x="2915688" y="2987052"/>
            <a:ext cx="3458497"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2-  پایبندی زناشویی و تعهد اخلاقی</a:t>
            </a:r>
          </a:p>
        </p:txBody>
      </p:sp>
      <p:sp>
        <p:nvSpPr>
          <p:cNvPr id="7" name="Down Arrow Callout 6"/>
          <p:cNvSpPr/>
          <p:nvPr/>
        </p:nvSpPr>
        <p:spPr>
          <a:xfrm>
            <a:off x="2721286" y="4567284"/>
            <a:ext cx="38473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3- تقویت هیجان و نشاط در زندگی مشترک</a:t>
            </a:r>
          </a:p>
        </p:txBody>
      </p:sp>
      <p:sp>
        <p:nvSpPr>
          <p:cNvPr id="9" name="Down Arrow Callout 8"/>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از مشکلات زناشویی</a:t>
            </a:r>
          </a:p>
        </p:txBody>
      </p:sp>
    </p:spTree>
    <p:extLst>
      <p:ext uri="{BB962C8B-B14F-4D97-AF65-F5344CB8AC3E}">
        <p14:creationId xmlns:p14="http://schemas.microsoft.com/office/powerpoint/2010/main" val="24277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1000"/>
                                        <p:tgtEl>
                                          <p:spTgt spid="4"/>
                                        </p:tgtEl>
                                      </p:cBhvr>
                                    </p:animEffect>
                                    <p:anim calcmode="lin" valueType="num">
                                      <p:cBhvr>
                                        <p:cTn id="94" dur="1000" fill="hold"/>
                                        <p:tgtEl>
                                          <p:spTgt spid="4"/>
                                        </p:tgtEl>
                                        <p:attrNameLst>
                                          <p:attrName>ppt_x</p:attrName>
                                        </p:attrNameLst>
                                      </p:cBhvr>
                                      <p:tavLst>
                                        <p:tav tm="0">
                                          <p:val>
                                            <p:strVal val="#ppt_x"/>
                                          </p:val>
                                        </p:tav>
                                        <p:tav tm="100000">
                                          <p:val>
                                            <p:strVal val="#ppt_x"/>
                                          </p:val>
                                        </p:tav>
                                      </p:tavLst>
                                    </p:anim>
                                    <p:anim calcmode="lin" valueType="num">
                                      <p:cBhvr>
                                        <p:cTn id="9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04800" y="2038908"/>
            <a:ext cx="8343900" cy="10972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smtClean="0">
                <a:solidFill>
                  <a:schemeClr val="tx1"/>
                </a:solidFill>
                <a:cs typeface="B Lotus" pitchFamily="2" charset="-78"/>
              </a:rPr>
              <a:t>براي پیشگیری از آسیب های فضای مجازی به رابطه زوجین و مدیریت زمان، لازم است قوانین مشخصی که مورد توافق زوجین است، درباره زمان و نوع استفاده از فضای مجازی مشخص شود. در تعیین این قوانین باید نکات زیر مورد توجه قرار گیرد: </a:t>
            </a:r>
            <a:endParaRPr lang="fa-IR" dirty="0">
              <a:solidFill>
                <a:schemeClr val="tx1"/>
              </a:solidFill>
              <a:cs typeface="B Lotus" pitchFamily="2" charset="-78"/>
            </a:endParaRPr>
          </a:p>
        </p:txBody>
      </p:sp>
      <p:sp>
        <p:nvSpPr>
          <p:cNvPr id="10" name="Round Diagonal Corner Rectangle 9"/>
          <p:cNvSpPr/>
          <p:nvPr/>
        </p:nvSpPr>
        <p:spPr>
          <a:xfrm>
            <a:off x="304800" y="3287496"/>
            <a:ext cx="8343900" cy="46482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smtClean="0">
                <a:solidFill>
                  <a:schemeClr val="tx1"/>
                </a:solidFill>
                <a:cs typeface="B Lotus" pitchFamily="2" charset="-78"/>
              </a:rPr>
              <a:t>مطابق </a:t>
            </a:r>
            <a:r>
              <a:rPr lang="fa-IR" dirty="0">
                <a:solidFill>
                  <a:schemeClr val="tx1"/>
                </a:solidFill>
                <a:cs typeface="B Lotus" pitchFamily="2" charset="-78"/>
              </a:rPr>
              <a:t>با زمان استراحت </a:t>
            </a:r>
            <a:r>
              <a:rPr lang="fa-IR" dirty="0" smtClean="0">
                <a:solidFill>
                  <a:schemeClr val="tx1"/>
                </a:solidFill>
                <a:cs typeface="B Lotus" pitchFamily="2" charset="-78"/>
              </a:rPr>
              <a:t>شخصی خود </a:t>
            </a:r>
            <a:r>
              <a:rPr lang="fa-IR" dirty="0">
                <a:solidFill>
                  <a:schemeClr val="tx1"/>
                </a:solidFill>
                <a:cs typeface="B Lotus" pitchFamily="2" charset="-78"/>
              </a:rPr>
              <a:t>یا در اوقات مشخصی از روز و طبق توافق قبلی، در فضای مجازی فعالیت كنند. </a:t>
            </a:r>
            <a:endParaRPr lang="en-US" dirty="0" smtClean="0">
              <a:solidFill>
                <a:schemeClr val="tx1"/>
              </a:solidFill>
              <a:effectLst/>
              <a:cs typeface="B Lotus" pitchFamily="2" charset="-78"/>
            </a:endParaRPr>
          </a:p>
        </p:txBody>
      </p:sp>
      <p:sp>
        <p:nvSpPr>
          <p:cNvPr id="11" name="Round Diagonal Corner Rectangle 10"/>
          <p:cNvSpPr/>
          <p:nvPr/>
        </p:nvSpPr>
        <p:spPr>
          <a:xfrm>
            <a:off x="304800" y="3903624"/>
            <a:ext cx="8343900" cy="46482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	زمان آغاز و پایان فعالیت مشخص باشد و بعد از آن اینترنت خاموش شود.</a:t>
            </a:r>
            <a:endParaRPr lang="en-US" dirty="0">
              <a:solidFill>
                <a:schemeClr val="tx1"/>
              </a:solidFill>
              <a:effectLst/>
              <a:cs typeface="B Lotus" pitchFamily="2" charset="-78"/>
            </a:endParaRPr>
          </a:p>
        </p:txBody>
      </p:sp>
      <p:sp>
        <p:nvSpPr>
          <p:cNvPr id="12" name="Round Diagonal Corner Rectangle 11"/>
          <p:cNvSpPr/>
          <p:nvPr/>
        </p:nvSpPr>
        <p:spPr>
          <a:xfrm>
            <a:off x="304800" y="4519752"/>
            <a:ext cx="8343900" cy="67818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smtClean="0">
                <a:solidFill>
                  <a:schemeClr val="tx1"/>
                </a:solidFill>
                <a:cs typeface="B Lotus" pitchFamily="2" charset="-78"/>
              </a:rPr>
              <a:t>تعیین </a:t>
            </a:r>
            <a:r>
              <a:rPr lang="fa-IR" dirty="0">
                <a:solidFill>
                  <a:schemeClr val="tx1"/>
                </a:solidFill>
                <a:cs typeface="B Lotus" pitchFamily="2" charset="-78"/>
              </a:rPr>
              <a:t>قوانین با مشورت یکدیگر انجام و ملاحظات طرف مقابل رعایت شود. توافق دو طرف برای نهایی شدن قوانین، ضروری است.</a:t>
            </a:r>
            <a:endParaRPr lang="en-US" dirty="0" smtClean="0">
              <a:solidFill>
                <a:schemeClr val="tx1"/>
              </a:solidFill>
              <a:effectLst/>
              <a:cs typeface="B Lotus" pitchFamily="2" charset="-78"/>
            </a:endParaRPr>
          </a:p>
        </p:txBody>
      </p:sp>
      <p:sp>
        <p:nvSpPr>
          <p:cNvPr id="13" name="Round Diagonal Corner Rectangle 12"/>
          <p:cNvSpPr/>
          <p:nvPr/>
        </p:nvSpPr>
        <p:spPr>
          <a:xfrm>
            <a:off x="304800" y="5349240"/>
            <a:ext cx="8343900" cy="59436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smtClean="0">
                <a:solidFill>
                  <a:schemeClr val="tx1"/>
                </a:solidFill>
                <a:cs typeface="B Lotus" pitchFamily="2" charset="-78"/>
              </a:rPr>
              <a:t>زمان های </a:t>
            </a:r>
            <a:r>
              <a:rPr lang="fa-IR" dirty="0">
                <a:solidFill>
                  <a:schemeClr val="tx1"/>
                </a:solidFill>
                <a:cs typeface="B Lotus" pitchFamily="2" charset="-78"/>
              </a:rPr>
              <a:t>مشخصی برای گفت‌وگو و تعامل با هم در نظر گرفته شود، به صورتی که در آن اوقات، استفاده از </a:t>
            </a:r>
            <a:r>
              <a:rPr lang="fa-IR" dirty="0" smtClean="0">
                <a:solidFill>
                  <a:schemeClr val="tx1"/>
                </a:solidFill>
                <a:cs typeface="B Lotus" pitchFamily="2" charset="-78"/>
              </a:rPr>
              <a:t>تلفن همراه و </a:t>
            </a:r>
            <a:r>
              <a:rPr lang="fa-IR" dirty="0">
                <a:solidFill>
                  <a:schemeClr val="tx1"/>
                </a:solidFill>
                <a:cs typeface="B Lotus" pitchFamily="2" charset="-78"/>
              </a:rPr>
              <a:t>اینترنت ممنوع باشد. </a:t>
            </a:r>
            <a:endParaRPr lang="en-US" dirty="0">
              <a:solidFill>
                <a:schemeClr val="tx1"/>
              </a:solidFill>
              <a:effectLst/>
              <a:cs typeface="B Lotus" pitchFamily="2" charset="-78"/>
            </a:endParaRPr>
          </a:p>
        </p:txBody>
      </p:sp>
      <p:sp>
        <p:nvSpPr>
          <p:cNvPr id="5" name="Down Arrow Callout 4"/>
          <p:cNvSpPr/>
          <p:nvPr/>
        </p:nvSpPr>
        <p:spPr>
          <a:xfrm>
            <a:off x="2581942" y="1677129"/>
            <a:ext cx="4049789"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4- قانون گذاری برای استفاده از فضای مجازی</a:t>
            </a:r>
          </a:p>
        </p:txBody>
      </p:sp>
      <p:sp>
        <p:nvSpPr>
          <p:cNvPr id="14" name="Down Arrow Callout 13"/>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از مشکلات زناشویی</a:t>
            </a:r>
          </a:p>
        </p:txBody>
      </p:sp>
    </p:spTree>
    <p:extLst>
      <p:ext uri="{BB962C8B-B14F-4D97-AF65-F5344CB8AC3E}">
        <p14:creationId xmlns:p14="http://schemas.microsoft.com/office/powerpoint/2010/main" val="3337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5"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2900" y="1524000"/>
            <a:ext cx="8343900" cy="192786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در مواجهه با </a:t>
            </a:r>
            <a:r>
              <a:rPr lang="fa-IR" dirty="0" smtClean="0">
                <a:solidFill>
                  <a:schemeClr val="tx1"/>
                </a:solidFill>
                <a:cs typeface="B Lotus" pitchFamily="2" charset="-78"/>
              </a:rPr>
              <a:t>پدیده شبهه</a:t>
            </a:r>
            <a:r>
              <a:rPr lang="fa-IR" dirty="0">
                <a:solidFill>
                  <a:schemeClr val="tx1"/>
                </a:solidFill>
                <a:cs typeface="B Lotus" pitchFamily="2" charset="-78"/>
              </a:rPr>
              <a:t>، حتی </a:t>
            </a:r>
            <a:r>
              <a:rPr lang="fa-IR" dirty="0" smtClean="0">
                <a:solidFill>
                  <a:schemeClr val="tx1"/>
                </a:solidFill>
                <a:cs typeface="B Lotus" pitchFamily="2" charset="-78"/>
              </a:rPr>
              <a:t>ارايه سریع پاسخ های </a:t>
            </a:r>
            <a:r>
              <a:rPr lang="fa-IR" dirty="0">
                <a:solidFill>
                  <a:schemeClr val="tx1"/>
                </a:solidFill>
                <a:cs typeface="B Lotus" pitchFamily="2" charset="-78"/>
              </a:rPr>
              <a:t>کامل و درست </a:t>
            </a:r>
            <a:r>
              <a:rPr lang="fa-IR" dirty="0" smtClean="0">
                <a:solidFill>
                  <a:schemeClr val="tx1"/>
                </a:solidFill>
                <a:cs typeface="B Lotus" pitchFamily="2" charset="-78"/>
              </a:rPr>
              <a:t>نمی تواند </a:t>
            </a:r>
            <a:r>
              <a:rPr lang="fa-IR" dirty="0">
                <a:solidFill>
                  <a:schemeClr val="tx1"/>
                </a:solidFill>
                <a:cs typeface="B Lotus" pitchFamily="2" charset="-78"/>
              </a:rPr>
              <a:t>آثار آن را از سیستم اعتقادی و باروهای فرد برطرف کند چرا که سیستم ارزشی و اعتقادی فرد برای پذیرش جواب فعال نشده و بنابراین جواب دریافتی را از آن خود </a:t>
            </a:r>
            <a:r>
              <a:rPr lang="fa-IR" dirty="0" smtClean="0">
                <a:solidFill>
                  <a:schemeClr val="tx1"/>
                </a:solidFill>
                <a:cs typeface="B Lotus" pitchFamily="2" charset="-78"/>
              </a:rPr>
              <a:t>نمی داند. بدین صورت که </a:t>
            </a:r>
            <a:r>
              <a:rPr lang="fa-IR" dirty="0">
                <a:solidFill>
                  <a:schemeClr val="tx1"/>
                </a:solidFill>
                <a:cs typeface="B Lotus" pitchFamily="2" charset="-78"/>
              </a:rPr>
              <a:t>با ورود </a:t>
            </a:r>
            <a:r>
              <a:rPr lang="fa-IR" dirty="0" smtClean="0">
                <a:solidFill>
                  <a:schemeClr val="tx1"/>
                </a:solidFill>
                <a:cs typeface="B Lotus" pitchFamily="2" charset="-78"/>
              </a:rPr>
              <a:t>شبهه‌ای </a:t>
            </a:r>
            <a:r>
              <a:rPr lang="fa-IR" dirty="0">
                <a:solidFill>
                  <a:schemeClr val="tx1"/>
                </a:solidFill>
                <a:cs typeface="B Lotus" pitchFamily="2" charset="-78"/>
              </a:rPr>
              <a:t>جدید، جواب قبلی مثل عضوی پیوندی، پس زده </a:t>
            </a:r>
            <a:r>
              <a:rPr lang="fa-IR" dirty="0" smtClean="0">
                <a:solidFill>
                  <a:schemeClr val="tx1"/>
                </a:solidFill>
                <a:cs typeface="B Lotus" pitchFamily="2" charset="-78"/>
              </a:rPr>
              <a:t>می شود </a:t>
            </a:r>
            <a:r>
              <a:rPr lang="fa-IR" dirty="0">
                <a:solidFill>
                  <a:schemeClr val="tx1"/>
                </a:solidFill>
                <a:cs typeface="B Lotus" pitchFamily="2" charset="-78"/>
              </a:rPr>
              <a:t>و باز هم فرد، احساس </a:t>
            </a:r>
            <a:r>
              <a:rPr lang="fa-IR" dirty="0" smtClean="0">
                <a:solidFill>
                  <a:schemeClr val="tx1"/>
                </a:solidFill>
                <a:cs typeface="B Lotus" pitchFamily="2" charset="-78"/>
              </a:rPr>
              <a:t>گیجی و درهم‌ریختگی </a:t>
            </a:r>
            <a:r>
              <a:rPr lang="fa-IR" dirty="0">
                <a:solidFill>
                  <a:schemeClr val="tx1"/>
                </a:solidFill>
                <a:cs typeface="B Lotus" pitchFamily="2" charset="-78"/>
              </a:rPr>
              <a:t>سیستم باورهای بنیادین را تجربه می‌كند. بنابراین به جای </a:t>
            </a:r>
            <a:r>
              <a:rPr lang="fa-IR" dirty="0" smtClean="0">
                <a:solidFill>
                  <a:schemeClr val="tx1"/>
                </a:solidFill>
                <a:cs typeface="B Lotus" pitchFamily="2" charset="-78"/>
              </a:rPr>
              <a:t>ارايه پاسخ</a:t>
            </a:r>
            <a:r>
              <a:rPr lang="fa-IR" dirty="0">
                <a:solidFill>
                  <a:schemeClr val="tx1"/>
                </a:solidFill>
                <a:cs typeface="B Lotus" pitchFamily="2" charset="-78"/>
              </a:rPr>
              <a:t>، باید کمک کرد تا فرد نسبت به جست‌وجوی </a:t>
            </a:r>
            <a:r>
              <a:rPr lang="fa-IR" dirty="0" smtClean="0">
                <a:solidFill>
                  <a:schemeClr val="tx1"/>
                </a:solidFill>
                <a:cs typeface="B Lotus" pitchFamily="2" charset="-78"/>
              </a:rPr>
              <a:t>جواب، </a:t>
            </a:r>
            <a:r>
              <a:rPr lang="fa-IR" dirty="0">
                <a:solidFill>
                  <a:schemeClr val="tx1"/>
                </a:solidFill>
                <a:cs typeface="B Lotus" pitchFamily="2" charset="-78"/>
              </a:rPr>
              <a:t>تشنه شود و در نهایت با ایجاد </a:t>
            </a:r>
            <a:r>
              <a:rPr lang="fa-IR" dirty="0" smtClean="0">
                <a:solidFill>
                  <a:schemeClr val="tx1"/>
                </a:solidFill>
                <a:cs typeface="B Lotus" pitchFamily="2" charset="-78"/>
              </a:rPr>
              <a:t>شبکه ای </a:t>
            </a:r>
            <a:r>
              <a:rPr lang="fa-IR" dirty="0">
                <a:solidFill>
                  <a:schemeClr val="tx1"/>
                </a:solidFill>
                <a:cs typeface="B Lotus" pitchFamily="2" charset="-78"/>
              </a:rPr>
              <a:t>مناسب از سؤال‌هاي اساسی، فرایند سنجش و جست‌وجوگری درون فرد شکل بگیرد. </a:t>
            </a:r>
          </a:p>
        </p:txBody>
      </p:sp>
      <p:sp>
        <p:nvSpPr>
          <p:cNvPr id="4" name="Round Diagonal Corner Rectangle 3"/>
          <p:cNvSpPr/>
          <p:nvPr/>
        </p:nvSpPr>
        <p:spPr>
          <a:xfrm>
            <a:off x="342900" y="3640828"/>
            <a:ext cx="8343900" cy="2118257"/>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به عبارت دیگر </a:t>
            </a:r>
            <a:r>
              <a:rPr lang="fa-IR" dirty="0" smtClean="0">
                <a:solidFill>
                  <a:schemeClr val="tx1"/>
                </a:solidFill>
                <a:cs typeface="B Lotus" pitchFamily="2" charset="-78"/>
              </a:rPr>
              <a:t>می توان </a:t>
            </a:r>
            <a:r>
              <a:rPr lang="fa-IR" dirty="0">
                <a:solidFill>
                  <a:schemeClr val="tx1"/>
                </a:solidFill>
                <a:cs typeface="B Lotus" pitchFamily="2" charset="-78"/>
              </a:rPr>
              <a:t>گفت اگر کاربران یاد بگیرند که جلوی هر نوع فکر و </a:t>
            </a:r>
            <a:r>
              <a:rPr lang="fa-IR" dirty="0" smtClean="0">
                <a:solidFill>
                  <a:schemeClr val="tx1"/>
                </a:solidFill>
                <a:cs typeface="B Lotus" pitchFamily="2" charset="-78"/>
              </a:rPr>
              <a:t>گزاره ای</a:t>
            </a:r>
            <a:r>
              <a:rPr lang="fa-IR" dirty="0">
                <a:solidFill>
                  <a:schemeClr val="tx1"/>
                </a:solidFill>
                <a:cs typeface="B Lotus" pitchFamily="2" charset="-78"/>
              </a:rPr>
              <a:t>، علامت سؤال بگذارند، اولین فیلتر درونی را در برابر </a:t>
            </a:r>
            <a:r>
              <a:rPr lang="fa-IR" dirty="0" smtClean="0">
                <a:solidFill>
                  <a:schemeClr val="tx1"/>
                </a:solidFill>
                <a:cs typeface="B Lotus" pitchFamily="2" charset="-78"/>
              </a:rPr>
              <a:t>آسیب های </a:t>
            </a:r>
            <a:r>
              <a:rPr lang="fa-IR" dirty="0">
                <a:solidFill>
                  <a:schemeClr val="tx1"/>
                </a:solidFill>
                <a:cs typeface="B Lotus" pitchFamily="2" charset="-78"/>
              </a:rPr>
              <a:t>جدی به سیستم باورهایشان فعال </a:t>
            </a:r>
            <a:r>
              <a:rPr lang="fa-IR" dirty="0" smtClean="0">
                <a:solidFill>
                  <a:schemeClr val="tx1"/>
                </a:solidFill>
                <a:cs typeface="B Lotus" pitchFamily="2" charset="-78"/>
              </a:rPr>
              <a:t>کرده اند</a:t>
            </a:r>
            <a:r>
              <a:rPr lang="fa-IR" dirty="0">
                <a:solidFill>
                  <a:schemeClr val="tx1"/>
                </a:solidFill>
                <a:cs typeface="B Lotus" pitchFamily="2" charset="-78"/>
              </a:rPr>
              <a:t>. سؤال‌هايي مانند:  </a:t>
            </a:r>
            <a:endParaRPr lang="fa-IR" dirty="0" smtClean="0">
              <a:solidFill>
                <a:schemeClr val="tx1"/>
              </a:solidFill>
              <a:cs typeface="B Lotus" pitchFamily="2" charset="-78"/>
            </a:endParaRPr>
          </a:p>
          <a:p>
            <a:pPr algn="ctr" rtl="1"/>
            <a:r>
              <a:rPr lang="fa-IR" dirty="0" smtClean="0">
                <a:solidFill>
                  <a:schemeClr val="tx1"/>
                </a:solidFill>
                <a:cs typeface="B Lotus" pitchFamily="2" charset="-78"/>
              </a:rPr>
              <a:t>این </a:t>
            </a:r>
            <a:r>
              <a:rPr lang="fa-IR" dirty="0">
                <a:solidFill>
                  <a:schemeClr val="tx1"/>
                </a:solidFill>
                <a:cs typeface="B Lotus" pitchFamily="2" charset="-78"/>
              </a:rPr>
              <a:t>شبهه از چه منبعی بیان </a:t>
            </a:r>
            <a:r>
              <a:rPr lang="fa-IR" dirty="0" smtClean="0">
                <a:solidFill>
                  <a:schemeClr val="tx1"/>
                </a:solidFill>
                <a:cs typeface="B Lotus" pitchFamily="2" charset="-78"/>
              </a:rPr>
              <a:t>شده است؟ چگونه می توان </a:t>
            </a:r>
            <a:r>
              <a:rPr lang="fa-IR" dirty="0">
                <a:solidFill>
                  <a:schemeClr val="tx1"/>
                </a:solidFill>
                <a:cs typeface="B Lotus" pitchFamily="2" charset="-78"/>
              </a:rPr>
              <a:t>این شبهه را به گزاره‌اي منطقی تبدیل </a:t>
            </a:r>
            <a:r>
              <a:rPr lang="fa-IR" dirty="0" smtClean="0">
                <a:solidFill>
                  <a:schemeClr val="tx1"/>
                </a:solidFill>
                <a:cs typeface="B Lotus" pitchFamily="2" charset="-78"/>
              </a:rPr>
              <a:t>کرد؟ شواهد </a:t>
            </a:r>
            <a:r>
              <a:rPr lang="fa-IR" dirty="0">
                <a:solidFill>
                  <a:schemeClr val="tx1"/>
                </a:solidFill>
                <a:cs typeface="B Lotus" pitchFamily="2" charset="-78"/>
              </a:rPr>
              <a:t>و استنادها در پذیرش و رد این گزاره چیست؟ </a:t>
            </a:r>
            <a:r>
              <a:rPr lang="fa-IR" dirty="0" smtClean="0">
                <a:solidFill>
                  <a:schemeClr val="tx1"/>
                </a:solidFill>
                <a:cs typeface="B Lotus" pitchFamily="2" charset="-78"/>
              </a:rPr>
              <a:t>چه استدلال هایی </a:t>
            </a:r>
            <a:r>
              <a:rPr lang="fa-IR" dirty="0">
                <a:solidFill>
                  <a:schemeClr val="tx1"/>
                </a:solidFill>
                <a:cs typeface="B Lotus" pitchFamily="2" charset="-78"/>
              </a:rPr>
              <a:t>برای پذیرش و رد این گزاره وجود </a:t>
            </a:r>
            <a:r>
              <a:rPr lang="fa-IR" dirty="0" smtClean="0">
                <a:solidFill>
                  <a:schemeClr val="tx1"/>
                </a:solidFill>
                <a:cs typeface="B Lotus" pitchFamily="2" charset="-78"/>
              </a:rPr>
              <a:t>دارد؟ احساس </a:t>
            </a:r>
            <a:r>
              <a:rPr lang="fa-IR" dirty="0">
                <a:solidFill>
                  <a:schemeClr val="tx1"/>
                </a:solidFill>
                <a:cs typeface="B Lotus" pitchFamily="2" charset="-78"/>
              </a:rPr>
              <a:t>درونی من در روبه‌رو شدن با این گزاره موافق است یا مخالف؟ </a:t>
            </a:r>
            <a:r>
              <a:rPr lang="fa-IR" dirty="0" smtClean="0">
                <a:solidFill>
                  <a:schemeClr val="tx1"/>
                </a:solidFill>
                <a:cs typeface="B Lotus" pitchFamily="2" charset="-78"/>
              </a:rPr>
              <a:t>منابع </a:t>
            </a:r>
            <a:r>
              <a:rPr lang="fa-IR" dirty="0">
                <a:solidFill>
                  <a:schemeClr val="tx1"/>
                </a:solidFill>
                <a:cs typeface="B Lotus" pitchFamily="2" charset="-78"/>
              </a:rPr>
              <a:t>مهم و ارزشمند (علما، متخصصان) چه شواهد و دلایلی برای رد یا پذیرش این گزاره </a:t>
            </a:r>
            <a:r>
              <a:rPr lang="fa-IR" dirty="0" smtClean="0">
                <a:solidFill>
                  <a:schemeClr val="tx1"/>
                </a:solidFill>
                <a:cs typeface="B Lotus" pitchFamily="2" charset="-78"/>
              </a:rPr>
              <a:t>دارند؟ چه قضاوت‌ها </a:t>
            </a:r>
            <a:r>
              <a:rPr lang="fa-IR" dirty="0">
                <a:solidFill>
                  <a:schemeClr val="tx1"/>
                </a:solidFill>
                <a:cs typeface="B Lotus" pitchFamily="2" charset="-78"/>
              </a:rPr>
              <a:t>و </a:t>
            </a:r>
            <a:r>
              <a:rPr lang="fa-IR" dirty="0" smtClean="0">
                <a:solidFill>
                  <a:schemeClr val="tx1"/>
                </a:solidFill>
                <a:cs typeface="B Lotus" pitchFamily="2" charset="-78"/>
              </a:rPr>
              <a:t>پیش فرض هایی </a:t>
            </a:r>
            <a:r>
              <a:rPr lang="fa-IR" dirty="0">
                <a:solidFill>
                  <a:schemeClr val="tx1"/>
                </a:solidFill>
                <a:cs typeface="B Lotus" pitchFamily="2" charset="-78"/>
              </a:rPr>
              <a:t>در این گزاره وجود دارد؟ </a:t>
            </a:r>
          </a:p>
        </p:txBody>
      </p:sp>
      <p:sp>
        <p:nvSpPr>
          <p:cNvPr id="5" name="Down Arrow Callout 4"/>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از آسیب های مواجهه با شبهات اعتقادی</a:t>
            </a:r>
          </a:p>
        </p:txBody>
      </p:sp>
    </p:spTree>
    <p:extLst>
      <p:ext uri="{BB962C8B-B14F-4D97-AF65-F5344CB8AC3E}">
        <p14:creationId xmlns:p14="http://schemas.microsoft.com/office/powerpoint/2010/main" val="25075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own Arrow Callout 51"/>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از آسیب ها و ترک هرزه نگاری</a:t>
            </a:r>
          </a:p>
        </p:txBody>
      </p:sp>
      <p:sp>
        <p:nvSpPr>
          <p:cNvPr id="2" name="Round Diagonal Corner Rectangle 1"/>
          <p:cNvSpPr/>
          <p:nvPr/>
        </p:nvSpPr>
        <p:spPr>
          <a:xfrm>
            <a:off x="5638801" y="2769508"/>
            <a:ext cx="3048000" cy="2564492"/>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در بحث </a:t>
            </a:r>
            <a:r>
              <a:rPr lang="fa-IR" dirty="0" smtClean="0">
                <a:solidFill>
                  <a:schemeClr val="tx1"/>
                </a:solidFill>
                <a:cs typeface="B Lotus" pitchFamily="2" charset="-78"/>
              </a:rPr>
              <a:t>آسیب های </a:t>
            </a:r>
            <a:r>
              <a:rPr lang="fa-IR" dirty="0">
                <a:solidFill>
                  <a:schemeClr val="tx1"/>
                </a:solidFill>
                <a:cs typeface="B Lotus" pitchFamily="2" charset="-78"/>
              </a:rPr>
              <a:t>درگیر شدن در فضای </a:t>
            </a:r>
            <a:r>
              <a:rPr lang="fa-IR" dirty="0" smtClean="0">
                <a:solidFill>
                  <a:schemeClr val="tx1"/>
                </a:solidFill>
                <a:cs typeface="B Lotus" pitchFamily="2" charset="-78"/>
              </a:rPr>
              <a:t>هرزه نگاری های </a:t>
            </a:r>
            <a:r>
              <a:rPr lang="fa-IR" dirty="0">
                <a:solidFill>
                  <a:schemeClr val="tx1"/>
                </a:solidFill>
                <a:cs typeface="B Lotus" pitchFamily="2" charset="-78"/>
              </a:rPr>
              <a:t>مجازی، تنها </a:t>
            </a:r>
            <a:r>
              <a:rPr lang="fa-IR" dirty="0" smtClean="0">
                <a:solidFill>
                  <a:schemeClr val="tx1"/>
                </a:solidFill>
                <a:cs typeface="B Lotus" pitchFamily="2" charset="-78"/>
              </a:rPr>
              <a:t>دیدگاه ها </a:t>
            </a:r>
            <a:r>
              <a:rPr lang="fa-IR" dirty="0">
                <a:solidFill>
                  <a:schemeClr val="tx1"/>
                </a:solidFill>
                <a:cs typeface="B Lotus" pitchFamily="2" charset="-78"/>
              </a:rPr>
              <a:t>و </a:t>
            </a:r>
            <a:r>
              <a:rPr lang="fa-IR" dirty="0" smtClean="0">
                <a:solidFill>
                  <a:schemeClr val="tx1"/>
                </a:solidFill>
                <a:cs typeface="B Lotus" pitchFamily="2" charset="-78"/>
              </a:rPr>
              <a:t>باید و نبایدهای </a:t>
            </a:r>
            <a:r>
              <a:rPr lang="fa-IR" dirty="0">
                <a:solidFill>
                  <a:schemeClr val="tx1"/>
                </a:solidFill>
                <a:cs typeface="B Lotus" pitchFamily="2" charset="-78"/>
              </a:rPr>
              <a:t>اخلاقی مطرح نیستند </a:t>
            </a:r>
            <a:r>
              <a:rPr lang="fa-IR" dirty="0" smtClean="0">
                <a:solidFill>
                  <a:schemeClr val="tx1"/>
                </a:solidFill>
                <a:cs typeface="B Lotus" pitchFamily="2" charset="-78"/>
              </a:rPr>
              <a:t>بلکه سال هاست </a:t>
            </a:r>
            <a:r>
              <a:rPr lang="fa-IR" dirty="0">
                <a:solidFill>
                  <a:schemeClr val="tx1"/>
                </a:solidFill>
                <a:cs typeface="B Lotus" pitchFamily="2" charset="-78"/>
              </a:rPr>
              <a:t>که آثار منفی این پدیده بر مغز و ساختارهای </a:t>
            </a:r>
            <a:r>
              <a:rPr lang="fa-IR" dirty="0" smtClean="0">
                <a:solidFill>
                  <a:schemeClr val="tx1"/>
                </a:solidFill>
                <a:cs typeface="B Lotus" pitchFamily="2" charset="-78"/>
              </a:rPr>
              <a:t>آن از </a:t>
            </a:r>
            <a:r>
              <a:rPr lang="fa-IR" dirty="0">
                <a:solidFill>
                  <a:schemeClr val="tx1"/>
                </a:solidFill>
                <a:cs typeface="B Lotus" pitchFamily="2" charset="-78"/>
              </a:rPr>
              <a:t>سوي متخصصان و دانشمندان علوم مغز و روان‌شناسی به صورت جدی مطالعه شده است. </a:t>
            </a:r>
          </a:p>
        </p:txBody>
      </p:sp>
      <p:sp>
        <p:nvSpPr>
          <p:cNvPr id="5" name="Down Arrow Callout 4"/>
          <p:cNvSpPr/>
          <p:nvPr/>
        </p:nvSpPr>
        <p:spPr>
          <a:xfrm>
            <a:off x="5984964" y="2424707"/>
            <a:ext cx="2590800" cy="543614"/>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1- </a:t>
            </a:r>
            <a:r>
              <a:rPr lang="fa-IR" b="1" dirty="0" smtClean="0">
                <a:solidFill>
                  <a:schemeClr val="accent4">
                    <a:lumMod val="50000"/>
                  </a:schemeClr>
                </a:solidFill>
                <a:cs typeface="B Lotus" panose="00000400000000000000" pitchFamily="2" charset="-78"/>
              </a:rPr>
              <a:t>شناخت </a:t>
            </a:r>
            <a:r>
              <a:rPr lang="fa-IR" b="1" dirty="0">
                <a:solidFill>
                  <a:schemeClr val="accent4">
                    <a:lumMod val="50000"/>
                  </a:schemeClr>
                </a:solidFill>
                <a:cs typeface="B Lotus" panose="00000400000000000000" pitchFamily="2" charset="-78"/>
              </a:rPr>
              <a:t>پیامدها</a:t>
            </a:r>
            <a:endParaRPr lang="en-US" b="1" dirty="0">
              <a:solidFill>
                <a:schemeClr val="accent4">
                  <a:lumMod val="50000"/>
                </a:schemeClr>
              </a:solidFill>
              <a:cs typeface="B Lotus" panose="00000400000000000000" pitchFamily="2" charset="-78"/>
            </a:endParaRPr>
          </a:p>
        </p:txBody>
      </p:sp>
      <p:grpSp>
        <p:nvGrpSpPr>
          <p:cNvPr id="10" name="Group 9"/>
          <p:cNvGrpSpPr/>
          <p:nvPr/>
        </p:nvGrpSpPr>
        <p:grpSpPr>
          <a:xfrm>
            <a:off x="3429000" y="4412754"/>
            <a:ext cx="996216" cy="1656705"/>
            <a:chOff x="4990998" y="2819400"/>
            <a:chExt cx="996216" cy="1656705"/>
          </a:xfrm>
        </p:grpSpPr>
        <p:sp>
          <p:nvSpPr>
            <p:cNvPr id="50" name="Straight Connector 5"/>
            <p:cNvSpPr/>
            <p:nvPr/>
          </p:nvSpPr>
          <p:spPr>
            <a:xfrm>
              <a:off x="4990998" y="2819400"/>
              <a:ext cx="996216" cy="1656705"/>
            </a:xfrm>
            <a:custGeom>
              <a:avLst/>
              <a:gdLst/>
              <a:ahLst/>
              <a:cxnLst/>
              <a:rect l="0" t="0" r="0" b="0"/>
              <a:pathLst>
                <a:path>
                  <a:moveTo>
                    <a:pt x="996216" y="0"/>
                  </a:moveTo>
                  <a:lnTo>
                    <a:pt x="498108" y="0"/>
                  </a:lnTo>
                  <a:lnTo>
                    <a:pt x="498108" y="1656705"/>
                  </a:lnTo>
                  <a:lnTo>
                    <a:pt x="0" y="1656705"/>
                  </a:lnTo>
                </a:path>
              </a:pathLst>
            </a:custGeom>
            <a:noFill/>
            <a:ln>
              <a:solidFill>
                <a:srgbClr val="7030A0"/>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51" name="Straight Connector 6"/>
            <p:cNvSpPr/>
            <p:nvPr/>
          </p:nvSpPr>
          <p:spPr>
            <a:xfrm>
              <a:off x="5440777" y="3599423"/>
              <a:ext cx="96658" cy="966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Lotus" pitchFamily="2" charset="-78"/>
              </a:endParaRPr>
            </a:p>
          </p:txBody>
        </p:sp>
      </p:grpSp>
      <p:grpSp>
        <p:nvGrpSpPr>
          <p:cNvPr id="11" name="Group 10"/>
          <p:cNvGrpSpPr/>
          <p:nvPr/>
        </p:nvGrpSpPr>
        <p:grpSpPr>
          <a:xfrm>
            <a:off x="3429000" y="4412754"/>
            <a:ext cx="996216" cy="828352"/>
            <a:chOff x="4990998" y="2819400"/>
            <a:chExt cx="996216" cy="828352"/>
          </a:xfrm>
        </p:grpSpPr>
        <p:sp>
          <p:nvSpPr>
            <p:cNvPr id="48" name="Straight Connector 7"/>
            <p:cNvSpPr/>
            <p:nvPr/>
          </p:nvSpPr>
          <p:spPr>
            <a:xfrm>
              <a:off x="4990998" y="2819400"/>
              <a:ext cx="996216" cy="828352"/>
            </a:xfrm>
            <a:custGeom>
              <a:avLst/>
              <a:gdLst/>
              <a:ahLst/>
              <a:cxnLst/>
              <a:rect l="0" t="0" r="0" b="0"/>
              <a:pathLst>
                <a:path>
                  <a:moveTo>
                    <a:pt x="996216" y="0"/>
                  </a:moveTo>
                  <a:lnTo>
                    <a:pt x="498108" y="0"/>
                  </a:lnTo>
                  <a:lnTo>
                    <a:pt x="498108" y="828352"/>
                  </a:lnTo>
                  <a:lnTo>
                    <a:pt x="0" y="828352"/>
                  </a:lnTo>
                </a:path>
              </a:pathLst>
            </a:custGeom>
            <a:noFill/>
            <a:ln>
              <a:solidFill>
                <a:srgbClr val="7030A0"/>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9" name="Straight Connector 8"/>
            <p:cNvSpPr/>
            <p:nvPr/>
          </p:nvSpPr>
          <p:spPr>
            <a:xfrm>
              <a:off x="5456716" y="3201185"/>
              <a:ext cx="64780" cy="64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12" name="Group 11"/>
          <p:cNvGrpSpPr/>
          <p:nvPr/>
        </p:nvGrpSpPr>
        <p:grpSpPr>
          <a:xfrm>
            <a:off x="3429000" y="4367034"/>
            <a:ext cx="996216" cy="91440"/>
            <a:chOff x="4990998" y="2773680"/>
            <a:chExt cx="996216" cy="91440"/>
          </a:xfrm>
        </p:grpSpPr>
        <p:sp>
          <p:nvSpPr>
            <p:cNvPr id="46" name="Straight Connector 9"/>
            <p:cNvSpPr/>
            <p:nvPr/>
          </p:nvSpPr>
          <p:spPr>
            <a:xfrm>
              <a:off x="4990998" y="2773680"/>
              <a:ext cx="996216" cy="91440"/>
            </a:xfrm>
            <a:custGeom>
              <a:avLst/>
              <a:gdLst/>
              <a:ahLst/>
              <a:cxnLst/>
              <a:rect l="0" t="0" r="0" b="0"/>
              <a:pathLst>
                <a:path>
                  <a:moveTo>
                    <a:pt x="996216" y="45720"/>
                  </a:moveTo>
                  <a:lnTo>
                    <a:pt x="0" y="45720"/>
                  </a:lnTo>
                </a:path>
              </a:pathLst>
            </a:custGeom>
            <a:noFill/>
            <a:ln>
              <a:solidFill>
                <a:srgbClr val="7030A0"/>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7" name="Straight Connector 10"/>
            <p:cNvSpPr/>
            <p:nvPr/>
          </p:nvSpPr>
          <p:spPr>
            <a:xfrm>
              <a:off x="5464201" y="2794494"/>
              <a:ext cx="49810" cy="49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13" name="Group 12"/>
          <p:cNvGrpSpPr/>
          <p:nvPr/>
        </p:nvGrpSpPr>
        <p:grpSpPr>
          <a:xfrm>
            <a:off x="3429000" y="3584401"/>
            <a:ext cx="996216" cy="828352"/>
            <a:chOff x="4990998" y="1991047"/>
            <a:chExt cx="996216" cy="828352"/>
          </a:xfrm>
        </p:grpSpPr>
        <p:sp>
          <p:nvSpPr>
            <p:cNvPr id="44" name="Straight Connector 11"/>
            <p:cNvSpPr/>
            <p:nvPr/>
          </p:nvSpPr>
          <p:spPr>
            <a:xfrm>
              <a:off x="4990998" y="1991047"/>
              <a:ext cx="996216" cy="828352"/>
            </a:xfrm>
            <a:custGeom>
              <a:avLst/>
              <a:gdLst/>
              <a:ahLst/>
              <a:cxnLst/>
              <a:rect l="0" t="0" r="0" b="0"/>
              <a:pathLst>
                <a:path>
                  <a:moveTo>
                    <a:pt x="996216" y="828352"/>
                  </a:moveTo>
                  <a:lnTo>
                    <a:pt x="498108" y="828352"/>
                  </a:lnTo>
                  <a:lnTo>
                    <a:pt x="498108" y="0"/>
                  </a:lnTo>
                  <a:lnTo>
                    <a:pt x="0" y="0"/>
                  </a:lnTo>
                </a:path>
              </a:pathLst>
            </a:custGeom>
            <a:noFill/>
            <a:ln>
              <a:solidFill>
                <a:srgbClr val="7030A0"/>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5" name="Straight Connector 12"/>
            <p:cNvSpPr/>
            <p:nvPr/>
          </p:nvSpPr>
          <p:spPr>
            <a:xfrm>
              <a:off x="5456716" y="2372833"/>
              <a:ext cx="64780" cy="64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14" name="Group 13"/>
          <p:cNvGrpSpPr/>
          <p:nvPr/>
        </p:nvGrpSpPr>
        <p:grpSpPr>
          <a:xfrm>
            <a:off x="3429000" y="2756048"/>
            <a:ext cx="996216" cy="1656705"/>
            <a:chOff x="4990998" y="1162694"/>
            <a:chExt cx="996216" cy="1656705"/>
          </a:xfrm>
        </p:grpSpPr>
        <p:sp>
          <p:nvSpPr>
            <p:cNvPr id="42" name="Straight Connector 13"/>
            <p:cNvSpPr/>
            <p:nvPr/>
          </p:nvSpPr>
          <p:spPr>
            <a:xfrm>
              <a:off x="4990998" y="1162694"/>
              <a:ext cx="996216" cy="1656705"/>
            </a:xfrm>
            <a:custGeom>
              <a:avLst/>
              <a:gdLst/>
              <a:ahLst/>
              <a:cxnLst/>
              <a:rect l="0" t="0" r="0" b="0"/>
              <a:pathLst>
                <a:path>
                  <a:moveTo>
                    <a:pt x="996216" y="1656705"/>
                  </a:moveTo>
                  <a:lnTo>
                    <a:pt x="498108" y="1656705"/>
                  </a:lnTo>
                  <a:lnTo>
                    <a:pt x="498108" y="0"/>
                  </a:lnTo>
                  <a:lnTo>
                    <a:pt x="0" y="0"/>
                  </a:lnTo>
                </a:path>
              </a:pathLst>
            </a:custGeom>
            <a:noFill/>
            <a:ln>
              <a:solidFill>
                <a:srgbClr val="7030A0"/>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3" name="Straight Connector 14"/>
            <p:cNvSpPr/>
            <p:nvPr/>
          </p:nvSpPr>
          <p:spPr>
            <a:xfrm>
              <a:off x="5440777" y="1942718"/>
              <a:ext cx="96658" cy="966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Lotus" pitchFamily="2" charset="-78"/>
              </a:endParaRPr>
            </a:p>
          </p:txBody>
        </p:sp>
      </p:grpSp>
      <p:grpSp>
        <p:nvGrpSpPr>
          <p:cNvPr id="15" name="Group 14"/>
          <p:cNvGrpSpPr/>
          <p:nvPr/>
        </p:nvGrpSpPr>
        <p:grpSpPr>
          <a:xfrm>
            <a:off x="3429000" y="1927695"/>
            <a:ext cx="996216" cy="2485058"/>
            <a:chOff x="4990998" y="334341"/>
            <a:chExt cx="996216" cy="2485058"/>
          </a:xfrm>
        </p:grpSpPr>
        <p:sp>
          <p:nvSpPr>
            <p:cNvPr id="40" name="Straight Connector 15"/>
            <p:cNvSpPr/>
            <p:nvPr/>
          </p:nvSpPr>
          <p:spPr>
            <a:xfrm>
              <a:off x="4990998" y="334341"/>
              <a:ext cx="996216" cy="2485058"/>
            </a:xfrm>
            <a:custGeom>
              <a:avLst/>
              <a:gdLst/>
              <a:ahLst/>
              <a:cxnLst/>
              <a:rect l="0" t="0" r="0" b="0"/>
              <a:pathLst>
                <a:path>
                  <a:moveTo>
                    <a:pt x="996216" y="2485058"/>
                  </a:moveTo>
                  <a:lnTo>
                    <a:pt x="498108" y="2485058"/>
                  </a:lnTo>
                  <a:lnTo>
                    <a:pt x="498108" y="0"/>
                  </a:lnTo>
                  <a:lnTo>
                    <a:pt x="0" y="0"/>
                  </a:lnTo>
                </a:path>
              </a:pathLst>
            </a:custGeom>
            <a:noFill/>
            <a:ln>
              <a:solidFill>
                <a:srgbClr val="7030A0"/>
              </a:solidFill>
            </a:ln>
          </p:spPr>
          <p:style>
            <a:lnRef idx="3">
              <a:schemeClr val="lt1"/>
            </a:lnRef>
            <a:fillRef idx="1">
              <a:schemeClr val="accent6"/>
            </a:fillRef>
            <a:effectRef idx="1">
              <a:schemeClr val="accent6"/>
            </a:effectRef>
            <a:fontRef idx="minor">
              <a:schemeClr val="tx1">
                <a:hueOff val="0"/>
                <a:satOff val="0"/>
                <a:lumOff val="0"/>
                <a:alphaOff val="0"/>
              </a:schemeClr>
            </a:fontRef>
          </p:style>
        </p:sp>
        <p:sp>
          <p:nvSpPr>
            <p:cNvPr id="41" name="Straight Connector 16"/>
            <p:cNvSpPr/>
            <p:nvPr/>
          </p:nvSpPr>
          <p:spPr>
            <a:xfrm>
              <a:off x="5422174" y="1509938"/>
              <a:ext cx="133865" cy="1338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solidFill>
                  <a:schemeClr val="tx1"/>
                </a:solidFill>
                <a:cs typeface="B Lotus" pitchFamily="2" charset="-78"/>
              </a:endParaRPr>
            </a:p>
          </p:txBody>
        </p:sp>
      </p:grpSp>
      <p:grpSp>
        <p:nvGrpSpPr>
          <p:cNvPr id="16" name="Group 15"/>
          <p:cNvGrpSpPr/>
          <p:nvPr/>
        </p:nvGrpSpPr>
        <p:grpSpPr>
          <a:xfrm>
            <a:off x="4362240" y="3361586"/>
            <a:ext cx="832686" cy="2360629"/>
            <a:chOff x="5987215" y="1075499"/>
            <a:chExt cx="832686" cy="3487800"/>
          </a:xfrm>
        </p:grpSpPr>
        <p:sp>
          <p:nvSpPr>
            <p:cNvPr id="38" name="Round Diagonal Corner Rectangle 37"/>
            <p:cNvSpPr/>
            <p:nvPr/>
          </p:nvSpPr>
          <p:spPr>
            <a:xfrm rot="5400000">
              <a:off x="4659658" y="2403056"/>
              <a:ext cx="3487800" cy="832686"/>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sp>
        <p:sp>
          <p:nvSpPr>
            <p:cNvPr id="39" name="Round Diagonal Corner Rectangle 18"/>
            <p:cNvSpPr/>
            <p:nvPr/>
          </p:nvSpPr>
          <p:spPr>
            <a:xfrm rot="5400000">
              <a:off x="4700306" y="2443704"/>
              <a:ext cx="3406504" cy="751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bg1"/>
                  </a:solidFill>
                  <a:cs typeface="B Titr" pitchFamily="2" charset="-78"/>
                </a:rPr>
                <a:t>بعضی از عوارض پورنوگرافی </a:t>
              </a:r>
              <a:endParaRPr lang="en-US" sz="1050" kern="1200" dirty="0">
                <a:solidFill>
                  <a:schemeClr val="bg1"/>
                </a:solidFill>
                <a:cs typeface="B Titr" pitchFamily="2" charset="-78"/>
              </a:endParaRPr>
            </a:p>
          </p:txBody>
        </p:sp>
      </p:grpSp>
      <p:grpSp>
        <p:nvGrpSpPr>
          <p:cNvPr id="17" name="Group 16"/>
          <p:cNvGrpSpPr/>
          <p:nvPr/>
        </p:nvGrpSpPr>
        <p:grpSpPr>
          <a:xfrm>
            <a:off x="637797" y="1596354"/>
            <a:ext cx="2791203" cy="662682"/>
            <a:chOff x="2199795" y="3000"/>
            <a:chExt cx="2791203" cy="662682"/>
          </a:xfrm>
        </p:grpSpPr>
        <p:sp>
          <p:nvSpPr>
            <p:cNvPr id="36" name="Rectangle 35"/>
            <p:cNvSpPr/>
            <p:nvPr/>
          </p:nvSpPr>
          <p:spPr>
            <a:xfrm>
              <a:off x="2199795" y="3000"/>
              <a:ext cx="2791203" cy="66268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37" name="Rectangle 36"/>
            <p:cNvSpPr/>
            <p:nvPr/>
          </p:nvSpPr>
          <p:spPr>
            <a:xfrm>
              <a:off x="2199795" y="3000"/>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tx1"/>
                  </a:solidFill>
                  <a:cs typeface="B Lotus" pitchFamily="2" charset="-78"/>
                </a:rPr>
                <a:t>ناکامی </a:t>
              </a:r>
              <a:r>
                <a:rPr lang="fa-IR" sz="1600" dirty="0">
                  <a:solidFill>
                    <a:schemeClr val="tx1"/>
                  </a:solidFill>
                  <a:cs typeface="B Lotus" pitchFamily="2" charset="-78"/>
                </a:rPr>
                <a:t>در رابطه واقعی</a:t>
              </a:r>
              <a:endParaRPr lang="en-US" sz="1600" kern="1200" dirty="0">
                <a:solidFill>
                  <a:schemeClr val="tx1"/>
                </a:solidFill>
                <a:cs typeface="B Lotus" pitchFamily="2" charset="-78"/>
              </a:endParaRPr>
            </a:p>
          </p:txBody>
        </p:sp>
      </p:grpSp>
      <p:grpSp>
        <p:nvGrpSpPr>
          <p:cNvPr id="18" name="Group 17"/>
          <p:cNvGrpSpPr/>
          <p:nvPr/>
        </p:nvGrpSpPr>
        <p:grpSpPr>
          <a:xfrm>
            <a:off x="637797" y="2424707"/>
            <a:ext cx="2791203" cy="662682"/>
            <a:chOff x="2199795" y="831353"/>
            <a:chExt cx="2791203" cy="662682"/>
          </a:xfrm>
        </p:grpSpPr>
        <p:sp>
          <p:nvSpPr>
            <p:cNvPr id="34" name="Rectangle 33"/>
            <p:cNvSpPr/>
            <p:nvPr/>
          </p:nvSpPr>
          <p:spPr>
            <a:xfrm>
              <a:off x="2199795" y="831353"/>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5" name="Rectangle 34"/>
            <p:cNvSpPr/>
            <p:nvPr/>
          </p:nvSpPr>
          <p:spPr>
            <a:xfrm>
              <a:off x="2199795" y="831353"/>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tx1"/>
                  </a:solidFill>
                  <a:cs typeface="B Lotus" pitchFamily="2" charset="-78"/>
                </a:rPr>
                <a:t>کاهش حساسیت به لذت جنسی با همسر </a:t>
              </a:r>
              <a:endParaRPr lang="en-US" sz="1600" kern="1200" dirty="0">
                <a:solidFill>
                  <a:schemeClr val="tx1"/>
                </a:solidFill>
                <a:cs typeface="B Lotus" pitchFamily="2" charset="-78"/>
              </a:endParaRPr>
            </a:p>
          </p:txBody>
        </p:sp>
      </p:grpSp>
      <p:grpSp>
        <p:nvGrpSpPr>
          <p:cNvPr id="19" name="Group 18"/>
          <p:cNvGrpSpPr/>
          <p:nvPr/>
        </p:nvGrpSpPr>
        <p:grpSpPr>
          <a:xfrm>
            <a:off x="637797" y="3253060"/>
            <a:ext cx="2791203" cy="662682"/>
            <a:chOff x="2199795" y="1659706"/>
            <a:chExt cx="2791203" cy="662682"/>
          </a:xfrm>
        </p:grpSpPr>
        <p:sp>
          <p:nvSpPr>
            <p:cNvPr id="32" name="Rectangle 31"/>
            <p:cNvSpPr/>
            <p:nvPr/>
          </p:nvSpPr>
          <p:spPr>
            <a:xfrm>
              <a:off x="2199795" y="1659706"/>
              <a:ext cx="2791203" cy="66268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33" name="Rectangle 32"/>
            <p:cNvSpPr/>
            <p:nvPr/>
          </p:nvSpPr>
          <p:spPr>
            <a:xfrm>
              <a:off x="2199795" y="1659706"/>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tx1"/>
                  </a:solidFill>
                  <a:cs typeface="B Lotus" pitchFamily="2" charset="-78"/>
                </a:rPr>
                <a:t>شرطی شدن به لذت با تصاویر پورن </a:t>
              </a:r>
            </a:p>
            <a:p>
              <a:pPr lvl="0" algn="ctr" defTabSz="711200">
                <a:lnSpc>
                  <a:spcPct val="90000"/>
                </a:lnSpc>
                <a:spcBef>
                  <a:spcPct val="0"/>
                </a:spcBef>
                <a:spcAft>
                  <a:spcPct val="35000"/>
                </a:spcAft>
              </a:pPr>
              <a:r>
                <a:rPr lang="fa-IR" sz="1600" dirty="0" smtClean="0">
                  <a:solidFill>
                    <a:schemeClr val="tx1"/>
                  </a:solidFill>
                  <a:cs typeface="B Lotus" pitchFamily="2" charset="-78"/>
                </a:rPr>
                <a:t>نه همسر</a:t>
              </a:r>
              <a:endParaRPr lang="en-US" sz="1600" kern="1200" dirty="0">
                <a:solidFill>
                  <a:schemeClr val="tx1"/>
                </a:solidFill>
                <a:cs typeface="B Lotus" pitchFamily="2" charset="-78"/>
              </a:endParaRPr>
            </a:p>
          </p:txBody>
        </p:sp>
      </p:grpSp>
      <p:grpSp>
        <p:nvGrpSpPr>
          <p:cNvPr id="20" name="Group 19"/>
          <p:cNvGrpSpPr/>
          <p:nvPr/>
        </p:nvGrpSpPr>
        <p:grpSpPr>
          <a:xfrm>
            <a:off x="637797" y="4081412"/>
            <a:ext cx="2791203" cy="662682"/>
            <a:chOff x="2199795" y="2488058"/>
            <a:chExt cx="2791203" cy="662682"/>
          </a:xfrm>
        </p:grpSpPr>
        <p:sp>
          <p:nvSpPr>
            <p:cNvPr id="30" name="Rectangle 29"/>
            <p:cNvSpPr/>
            <p:nvPr/>
          </p:nvSpPr>
          <p:spPr>
            <a:xfrm>
              <a:off x="2199795" y="2488058"/>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1" name="Rectangle 30"/>
            <p:cNvSpPr/>
            <p:nvPr/>
          </p:nvSpPr>
          <p:spPr>
            <a:xfrm>
              <a:off x="2199795" y="2488058"/>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tx1"/>
                  </a:solidFill>
                  <a:cs typeface="B Lotus" pitchFamily="2" charset="-78"/>
                </a:rPr>
                <a:t>بی‌حسی </a:t>
              </a:r>
              <a:r>
                <a:rPr lang="fa-IR" sz="1600" dirty="0">
                  <a:solidFill>
                    <a:schemeClr val="tx1"/>
                  </a:solidFill>
                  <a:cs typeface="B Lotus" pitchFamily="2" charset="-78"/>
                </a:rPr>
                <a:t>مغز نسبت به </a:t>
              </a:r>
              <a:r>
                <a:rPr lang="fa-IR" sz="1600" dirty="0" smtClean="0">
                  <a:solidFill>
                    <a:schemeClr val="tx1"/>
                  </a:solidFill>
                  <a:cs typeface="B Lotus" pitchFamily="2" charset="-78"/>
                </a:rPr>
                <a:t>لذت های </a:t>
              </a:r>
              <a:r>
                <a:rPr lang="fa-IR" sz="1600" dirty="0">
                  <a:solidFill>
                    <a:schemeClr val="tx1"/>
                  </a:solidFill>
                  <a:cs typeface="B Lotus" pitchFamily="2" charset="-78"/>
                </a:rPr>
                <a:t>طبیعی</a:t>
              </a:r>
              <a:endParaRPr lang="en-US" sz="1600" kern="1200" dirty="0">
                <a:solidFill>
                  <a:schemeClr val="tx1"/>
                </a:solidFill>
                <a:cs typeface="B Lotus" pitchFamily="2" charset="-78"/>
              </a:endParaRPr>
            </a:p>
          </p:txBody>
        </p:sp>
      </p:grpSp>
      <p:grpSp>
        <p:nvGrpSpPr>
          <p:cNvPr id="21" name="Group 20"/>
          <p:cNvGrpSpPr/>
          <p:nvPr/>
        </p:nvGrpSpPr>
        <p:grpSpPr>
          <a:xfrm>
            <a:off x="637797" y="4909765"/>
            <a:ext cx="2791203" cy="662682"/>
            <a:chOff x="2199795" y="3316411"/>
            <a:chExt cx="2791203" cy="662682"/>
          </a:xfrm>
        </p:grpSpPr>
        <p:sp>
          <p:nvSpPr>
            <p:cNvPr id="28" name="Rectangle 27"/>
            <p:cNvSpPr/>
            <p:nvPr/>
          </p:nvSpPr>
          <p:spPr>
            <a:xfrm>
              <a:off x="2199795" y="3316411"/>
              <a:ext cx="2791203" cy="66268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29" name="Rectangle 28"/>
            <p:cNvSpPr/>
            <p:nvPr/>
          </p:nvSpPr>
          <p:spPr>
            <a:xfrm>
              <a:off x="2199795" y="3316411"/>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smtClean="0">
                  <a:solidFill>
                    <a:schemeClr val="tx1"/>
                  </a:solidFill>
                  <a:cs typeface="B Lotus" pitchFamily="2" charset="-78"/>
                </a:rPr>
                <a:t>افزایش </a:t>
              </a:r>
              <a:r>
                <a:rPr lang="fa-IR" sz="1600" dirty="0">
                  <a:solidFill>
                    <a:schemeClr val="tx1"/>
                  </a:solidFill>
                  <a:cs typeface="B Lotus" pitchFamily="2" charset="-78"/>
                </a:rPr>
                <a:t>حساسیت مدار </a:t>
              </a:r>
              <a:r>
                <a:rPr lang="fa-IR" sz="1600" dirty="0" smtClean="0">
                  <a:solidFill>
                    <a:schemeClr val="tx1"/>
                  </a:solidFill>
                  <a:cs typeface="B Lotus" pitchFamily="2" charset="-78"/>
                </a:rPr>
                <a:t>پاداش </a:t>
              </a:r>
              <a:r>
                <a:rPr lang="fa-IR" sz="1600" dirty="0">
                  <a:solidFill>
                    <a:schemeClr val="tx1"/>
                  </a:solidFill>
                  <a:cs typeface="B Lotus" pitchFamily="2" charset="-78"/>
                </a:rPr>
                <a:t>مغز نسبت به </a:t>
              </a:r>
              <a:r>
                <a:rPr lang="fa-IR" sz="1600" dirty="0" smtClean="0">
                  <a:solidFill>
                    <a:schemeClr val="tx1"/>
                  </a:solidFill>
                  <a:cs typeface="B Lotus" pitchFamily="2" charset="-78"/>
                </a:rPr>
                <a:t>محرک هایی </a:t>
              </a:r>
              <a:r>
                <a:rPr lang="fa-IR" sz="1600" dirty="0">
                  <a:solidFill>
                    <a:schemeClr val="tx1"/>
                  </a:solidFill>
                  <a:cs typeface="B Lotus" pitchFamily="2" charset="-78"/>
                </a:rPr>
                <a:t>که یادآور پورن هستند</a:t>
              </a:r>
              <a:endParaRPr lang="en-US" sz="1600" kern="1200" dirty="0">
                <a:solidFill>
                  <a:schemeClr val="tx1"/>
                </a:solidFill>
                <a:cs typeface="B Lotus" pitchFamily="2" charset="-78"/>
              </a:endParaRPr>
            </a:p>
          </p:txBody>
        </p:sp>
      </p:grpSp>
      <p:grpSp>
        <p:nvGrpSpPr>
          <p:cNvPr id="22" name="Group 21"/>
          <p:cNvGrpSpPr/>
          <p:nvPr/>
        </p:nvGrpSpPr>
        <p:grpSpPr>
          <a:xfrm>
            <a:off x="637797" y="5738118"/>
            <a:ext cx="2791203" cy="662682"/>
            <a:chOff x="2199795" y="4144764"/>
            <a:chExt cx="2791203" cy="662682"/>
          </a:xfrm>
        </p:grpSpPr>
        <p:sp>
          <p:nvSpPr>
            <p:cNvPr id="26" name="Rectangle 25"/>
            <p:cNvSpPr/>
            <p:nvPr/>
          </p:nvSpPr>
          <p:spPr>
            <a:xfrm>
              <a:off x="2199795" y="4144764"/>
              <a:ext cx="2791203" cy="662682"/>
            </a:xfrm>
            <a:prstGeom prst="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7" name="Rectangle 26"/>
            <p:cNvSpPr/>
            <p:nvPr/>
          </p:nvSpPr>
          <p:spPr>
            <a:xfrm>
              <a:off x="2199795" y="4144764"/>
              <a:ext cx="2791203" cy="662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dirty="0">
                  <a:solidFill>
                    <a:schemeClr val="tx1"/>
                  </a:solidFill>
                  <a:cs typeface="B Lotus" pitchFamily="2" charset="-78"/>
                </a:rPr>
                <a:t>ک</a:t>
              </a:r>
              <a:r>
                <a:rPr lang="fa-IR" sz="1600" dirty="0" smtClean="0">
                  <a:solidFill>
                    <a:schemeClr val="tx1"/>
                  </a:solidFill>
                  <a:cs typeface="B Lotus" pitchFamily="2" charset="-78"/>
                </a:rPr>
                <a:t>اهش </a:t>
              </a:r>
              <a:r>
                <a:rPr lang="fa-IR" sz="1600" dirty="0">
                  <a:solidFill>
                    <a:schemeClr val="tx1"/>
                  </a:solidFill>
                  <a:cs typeface="B Lotus" pitchFamily="2" charset="-78"/>
                </a:rPr>
                <a:t>قدرت </a:t>
              </a:r>
              <a:r>
                <a:rPr lang="fa-IR" sz="1600" dirty="0" smtClean="0">
                  <a:solidFill>
                    <a:schemeClr val="tx1"/>
                  </a:solidFill>
                  <a:cs typeface="B Lotus" pitchFamily="2" charset="-78"/>
                </a:rPr>
                <a:t>کنترل، اراده </a:t>
              </a:r>
              <a:r>
                <a:rPr lang="fa-IR" sz="1600" dirty="0">
                  <a:solidFill>
                    <a:schemeClr val="tx1"/>
                  </a:solidFill>
                  <a:cs typeface="B Lotus" pitchFamily="2" charset="-78"/>
                </a:rPr>
                <a:t>و بازداری مغز</a:t>
              </a:r>
              <a:endParaRPr lang="en-US" sz="1600" kern="1200" dirty="0">
                <a:solidFill>
                  <a:schemeClr val="tx1"/>
                </a:solidFill>
                <a:cs typeface="B Lotus" pitchFamily="2" charset="-78"/>
              </a:endParaRPr>
            </a:p>
          </p:txBody>
        </p:sp>
      </p:grpSp>
    </p:spTree>
    <p:extLst>
      <p:ext uri="{BB962C8B-B14F-4D97-AF65-F5344CB8AC3E}">
        <p14:creationId xmlns:p14="http://schemas.microsoft.com/office/powerpoint/2010/main" val="21392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arn(inVertical)">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arn(inVertical)">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barn(inVertical)">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barn(inVertical)">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barn(inVertical)">
                                      <p:cBhvr>
                                        <p:cTn id="117" dur="500"/>
                                        <p:tgtEl>
                                          <p:spTgt spid="10"/>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anim calcmode="lin" valueType="num">
                                      <p:cBhvr>
                                        <p:cTn id="123" dur="1000" fill="hold"/>
                                        <p:tgtEl>
                                          <p:spTgt spid="22"/>
                                        </p:tgtEl>
                                        <p:attrNameLst>
                                          <p:attrName>ppt_x</p:attrName>
                                        </p:attrNameLst>
                                      </p:cBhvr>
                                      <p:tavLst>
                                        <p:tav tm="0">
                                          <p:val>
                                            <p:strVal val="#ppt_x"/>
                                          </p:val>
                                        </p:tav>
                                        <p:tav tm="100000">
                                          <p:val>
                                            <p:strVal val="#ppt_x"/>
                                          </p:val>
                                        </p:tav>
                                      </p:tavLst>
                                    </p:anim>
                                    <p:anim calcmode="lin" valueType="num">
                                      <p:cBhvr>
                                        <p:cTn id="1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77736" y="1756466"/>
            <a:ext cx="8343900" cy="1276297"/>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مهارت خویشتن داری یا </a:t>
            </a:r>
            <a:r>
              <a:rPr lang="fa-IR" dirty="0" smtClean="0">
                <a:solidFill>
                  <a:schemeClr val="tx1"/>
                </a:solidFill>
                <a:cs typeface="B Lotus" pitchFamily="2" charset="-78"/>
              </a:rPr>
              <a:t>خودکنترلی اینگونه تعریف می شود: </a:t>
            </a:r>
            <a:r>
              <a:rPr lang="fa-IR" dirty="0">
                <a:solidFill>
                  <a:schemeClr val="tx1"/>
                </a:solidFill>
                <a:cs typeface="B Lotus" pitchFamily="2" charset="-78"/>
              </a:rPr>
              <a:t>توانایی پیروی از درخواست معقول، تعدیل رفتار مطابق با موقعیت، به تأخیر انداختن ارضاي خواسته ها در چارچوب قابل قبول اجتماعی، بدون مداخله و هدایت مستقیم </a:t>
            </a:r>
            <a:r>
              <a:rPr lang="fa-IR" dirty="0" smtClean="0">
                <a:solidFill>
                  <a:schemeClr val="tx1"/>
                </a:solidFill>
                <a:cs typeface="B Lotus" pitchFamily="2" charset="-78"/>
              </a:rPr>
              <a:t>فردی. </a:t>
            </a:r>
            <a:r>
              <a:rPr lang="fa-IR" dirty="0">
                <a:solidFill>
                  <a:schemeClr val="tx1"/>
                </a:solidFill>
                <a:cs typeface="B Lotus" pitchFamily="2" charset="-78"/>
              </a:rPr>
              <a:t>می توان این مهارت را معادل تقوا دانست که کلید سعادت انسان معرفی شده </a:t>
            </a:r>
            <a:r>
              <a:rPr lang="fa-IR" dirty="0" smtClean="0">
                <a:solidFill>
                  <a:schemeClr val="tx1"/>
                </a:solidFill>
                <a:cs typeface="B Lotus" pitchFamily="2" charset="-78"/>
              </a:rPr>
              <a:t>است</a:t>
            </a:r>
            <a:r>
              <a:rPr lang="fa-IR" dirty="0">
                <a:solidFill>
                  <a:schemeClr val="tx1"/>
                </a:solidFill>
                <a:cs typeface="B Lotus" pitchFamily="2" charset="-78"/>
              </a:rPr>
              <a:t>. به کمک این مهارت، وسوسه ها، محرک ها و انگیزه های قانون شکنی در فرد کنترل می شود.</a:t>
            </a:r>
          </a:p>
        </p:txBody>
      </p:sp>
      <p:sp>
        <p:nvSpPr>
          <p:cNvPr id="3" name="Round Diagonal Corner Rectangle 2"/>
          <p:cNvSpPr/>
          <p:nvPr/>
        </p:nvSpPr>
        <p:spPr>
          <a:xfrm>
            <a:off x="377736" y="3506229"/>
            <a:ext cx="8343900" cy="906843"/>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کنترل تکانه یعنی توانایی مقاومت در برابر انگیزه های آنی (</a:t>
            </a:r>
            <a:r>
              <a:rPr lang="fa-IR" dirty="0" smtClean="0">
                <a:solidFill>
                  <a:schemeClr val="tx1"/>
                </a:solidFill>
                <a:cs typeface="B Lotus" pitchFamily="2" charset="-78"/>
              </a:rPr>
              <a:t>ابراز خشم </a:t>
            </a:r>
            <a:r>
              <a:rPr lang="fa-IR" dirty="0">
                <a:solidFill>
                  <a:schemeClr val="tx1"/>
                </a:solidFill>
                <a:cs typeface="B Lotus" pitchFamily="2" charset="-78"/>
              </a:rPr>
              <a:t>یا ارضاي لذت فوری) که جهت گیری آگاهانه در آن اندک است. این توانایی کمک می کند تا براساس شرایط، آنها را به تأخیر بيندازیم یا به کلی مهار </a:t>
            </a:r>
            <a:r>
              <a:rPr lang="fa-IR" dirty="0" smtClean="0">
                <a:solidFill>
                  <a:schemeClr val="tx1"/>
                </a:solidFill>
                <a:cs typeface="B Lotus" pitchFamily="2" charset="-78"/>
              </a:rPr>
              <a:t>کنیم.</a:t>
            </a:r>
            <a:endParaRPr lang="en-US" dirty="0">
              <a:solidFill>
                <a:schemeClr val="tx1"/>
              </a:solidFill>
              <a:cs typeface="B Lotus" pitchFamily="2" charset="-78"/>
            </a:endParaRPr>
          </a:p>
        </p:txBody>
      </p:sp>
      <p:sp>
        <p:nvSpPr>
          <p:cNvPr id="4" name="Round Diagonal Corner Rectangle 3"/>
          <p:cNvSpPr/>
          <p:nvPr/>
        </p:nvSpPr>
        <p:spPr>
          <a:xfrm>
            <a:off x="377736" y="4896775"/>
            <a:ext cx="8343900" cy="14604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این مهارت با جلوگیری از ورود محرک ها، به فرد کمک می کند در معرض تکانه های درونی قرار نگیرد، طوری که بعداً مجبور نباشد جنگ درونی بزرگ‌تری را تحمل کند! از موقعیت ها و محیط هایی که شما را به سمت استفاده از پورن می کشاند دوری کنید. به عنوان مثال به چت ها و گروه های ترویج این فضاها وارد نشوید، در </a:t>
            </a:r>
            <a:r>
              <a:rPr lang="fa-IR" dirty="0" smtClean="0">
                <a:solidFill>
                  <a:schemeClr val="tx1"/>
                </a:solidFill>
                <a:cs typeface="B Lotus" pitchFamily="2" charset="-78"/>
              </a:rPr>
              <a:t>خلوت خود </a:t>
            </a:r>
            <a:r>
              <a:rPr lang="fa-IR" dirty="0">
                <a:solidFill>
                  <a:schemeClr val="tx1"/>
                </a:solidFill>
                <a:cs typeface="B Lotus" pitchFamily="2" charset="-78"/>
              </a:rPr>
              <a:t>و تنها در فضای مجازی قرار </a:t>
            </a:r>
            <a:r>
              <a:rPr lang="fa-IR" dirty="0" smtClean="0">
                <a:solidFill>
                  <a:schemeClr val="tx1"/>
                </a:solidFill>
                <a:cs typeface="B Lotus" pitchFamily="2" charset="-78"/>
              </a:rPr>
              <a:t>نگیرید و ... .</a:t>
            </a:r>
            <a:endParaRPr lang="en-US" dirty="0">
              <a:solidFill>
                <a:schemeClr val="tx1"/>
              </a:solidFill>
              <a:cs typeface="B Lotus" pitchFamily="2" charset="-78"/>
            </a:endParaRPr>
          </a:p>
        </p:txBody>
      </p:sp>
      <p:sp>
        <p:nvSpPr>
          <p:cNvPr id="5" name="Down Arrow Callout 4"/>
          <p:cNvSpPr/>
          <p:nvPr/>
        </p:nvSpPr>
        <p:spPr>
          <a:xfrm>
            <a:off x="2620042" y="1406067"/>
            <a:ext cx="4049789"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2- مهارت خودکنترلی</a:t>
            </a:r>
          </a:p>
        </p:txBody>
      </p:sp>
      <p:sp>
        <p:nvSpPr>
          <p:cNvPr id="6" name="Down Arrow Callout 5"/>
          <p:cNvSpPr/>
          <p:nvPr/>
        </p:nvSpPr>
        <p:spPr>
          <a:xfrm>
            <a:off x="2915688" y="3160651"/>
            <a:ext cx="3458497"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3-  مهارت مدیریت تکانه های درونی</a:t>
            </a:r>
          </a:p>
        </p:txBody>
      </p:sp>
      <p:sp>
        <p:nvSpPr>
          <p:cNvPr id="7" name="Down Arrow Callout 6"/>
          <p:cNvSpPr/>
          <p:nvPr/>
        </p:nvSpPr>
        <p:spPr>
          <a:xfrm>
            <a:off x="2721286" y="4555487"/>
            <a:ext cx="384730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4- مهارت مدیریت محرک های بیرونی</a:t>
            </a:r>
          </a:p>
        </p:txBody>
      </p:sp>
      <p:sp>
        <p:nvSpPr>
          <p:cNvPr id="9" name="Down Arrow Callout 8"/>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از آسیب ها و ترک هرزه نگاری</a:t>
            </a:r>
          </a:p>
        </p:txBody>
      </p:sp>
    </p:spTree>
    <p:extLst>
      <p:ext uri="{BB962C8B-B14F-4D97-AF65-F5344CB8AC3E}">
        <p14:creationId xmlns:p14="http://schemas.microsoft.com/office/powerpoint/2010/main" val="7304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1000"/>
                                        <p:tgtEl>
                                          <p:spTgt spid="4"/>
                                        </p:tgtEl>
                                      </p:cBhvr>
                                    </p:animEffect>
                                    <p:anim calcmode="lin" valueType="num">
                                      <p:cBhvr>
                                        <p:cTn id="94" dur="1000" fill="hold"/>
                                        <p:tgtEl>
                                          <p:spTgt spid="4"/>
                                        </p:tgtEl>
                                        <p:attrNameLst>
                                          <p:attrName>ppt_x</p:attrName>
                                        </p:attrNameLst>
                                      </p:cBhvr>
                                      <p:tavLst>
                                        <p:tav tm="0">
                                          <p:val>
                                            <p:strVal val="#ppt_x"/>
                                          </p:val>
                                        </p:tav>
                                        <p:tav tm="100000">
                                          <p:val>
                                            <p:strVal val="#ppt_x"/>
                                          </p:val>
                                        </p:tav>
                                      </p:tavLst>
                                    </p:anim>
                                    <p:anim calcmode="lin" valueType="num">
                                      <p:cBhvr>
                                        <p:cTn id="9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400300" y="2667000"/>
            <a:ext cx="4343400" cy="236220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معمولاً دیدن تصاویر و صفحات پورن در موقعیت هایی اتفاق می افتد که فرد مطمئن باشد کسی او را نمی‌بیند. حالا اگر احساس کند دوربيني از صبح تا شب، همه را ضبط مي‌كند و قرار است آخر شب به همه نشان بدهد، باز هم حاضر است آنها را انجام دهد؟ از نظر روانی «احساس ديده شدن»، رفتار انسان را تحت تأثیر قرار می دهد. </a:t>
            </a:r>
          </a:p>
        </p:txBody>
      </p:sp>
      <p:sp>
        <p:nvSpPr>
          <p:cNvPr id="5" name="Down Arrow Callout 4"/>
          <p:cNvSpPr/>
          <p:nvPr/>
        </p:nvSpPr>
        <p:spPr>
          <a:xfrm>
            <a:off x="3188970" y="2318655"/>
            <a:ext cx="2766060" cy="533400"/>
          </a:xfrm>
          <a:prstGeom prst="downArrowCallou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4">
                    <a:lumMod val="50000"/>
                  </a:schemeClr>
                </a:solidFill>
                <a:cs typeface="B Lotus" panose="00000400000000000000" pitchFamily="2" charset="-78"/>
              </a:rPr>
              <a:t>5- مهارت مدیریت افکار و </a:t>
            </a:r>
            <a:r>
              <a:rPr lang="fa-IR" b="1" dirty="0" smtClean="0">
                <a:solidFill>
                  <a:schemeClr val="accent4">
                    <a:lumMod val="50000"/>
                  </a:schemeClr>
                </a:solidFill>
                <a:cs typeface="B Lotus" panose="00000400000000000000" pitchFamily="2" charset="-78"/>
              </a:rPr>
              <a:t>نیت‌ها</a:t>
            </a:r>
            <a:endParaRPr lang="fa-IR" b="1" dirty="0">
              <a:solidFill>
                <a:schemeClr val="accent4">
                  <a:lumMod val="50000"/>
                </a:schemeClr>
              </a:solidFill>
              <a:cs typeface="B Lotus" panose="00000400000000000000" pitchFamily="2" charset="-78"/>
            </a:endParaRPr>
          </a:p>
        </p:txBody>
      </p:sp>
      <p:sp>
        <p:nvSpPr>
          <p:cNvPr id="6" name="Down Arrow Callout 5"/>
          <p:cNvSpPr/>
          <p:nvPr/>
        </p:nvSpPr>
        <p:spPr>
          <a:xfrm>
            <a:off x="0" y="589"/>
            <a:ext cx="9144000" cy="1409411"/>
          </a:xfrm>
          <a:prstGeom prst="downArrowCallou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2200" dirty="0">
                <a:solidFill>
                  <a:prstClr val="white"/>
                </a:solidFill>
                <a:cs typeface="B Titr" pitchFamily="2" charset="-78"/>
              </a:rPr>
              <a:t>توصیه ها و راهکارهای روان‌شناختی برای پیشگیری از آسیب ها و ترک هرزه نگاری</a:t>
            </a:r>
          </a:p>
        </p:txBody>
      </p:sp>
    </p:spTree>
    <p:extLst>
      <p:ext uri="{BB962C8B-B14F-4D97-AF65-F5344CB8AC3E}">
        <p14:creationId xmlns:p14="http://schemas.microsoft.com/office/powerpoint/2010/main" val="30007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16967" y="3429000"/>
            <a:ext cx="414860" cy="2152020"/>
            <a:chOff x="7317067" y="3162300"/>
            <a:chExt cx="414860" cy="2152020"/>
          </a:xfrm>
        </p:grpSpPr>
        <p:sp>
          <p:nvSpPr>
            <p:cNvPr id="52" name="Straight Connector 3"/>
            <p:cNvSpPr/>
            <p:nvPr/>
          </p:nvSpPr>
          <p:spPr>
            <a:xfrm>
              <a:off x="7317067" y="3162300"/>
              <a:ext cx="414860" cy="2152020"/>
            </a:xfrm>
            <a:custGeom>
              <a:avLst/>
              <a:gdLst/>
              <a:ahLst/>
              <a:cxnLst/>
              <a:rect l="0" t="0" r="0" b="0"/>
              <a:pathLst>
                <a:path>
                  <a:moveTo>
                    <a:pt x="414860" y="0"/>
                  </a:moveTo>
                  <a:lnTo>
                    <a:pt x="207430" y="0"/>
                  </a:lnTo>
                  <a:lnTo>
                    <a:pt x="207430" y="2152020"/>
                  </a:lnTo>
                  <a:lnTo>
                    <a:pt x="0" y="215202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53" name="Straight Connector 4"/>
            <p:cNvSpPr/>
            <p:nvPr/>
          </p:nvSpPr>
          <p:spPr>
            <a:xfrm>
              <a:off x="7469706" y="4183519"/>
              <a:ext cx="109582" cy="1095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cs typeface="B Lotus" pitchFamily="2" charset="-78"/>
              </a:endParaRPr>
            </a:p>
          </p:txBody>
        </p:sp>
      </p:grpSp>
      <p:grpSp>
        <p:nvGrpSpPr>
          <p:cNvPr id="4" name="Group 3"/>
          <p:cNvGrpSpPr/>
          <p:nvPr/>
        </p:nvGrpSpPr>
        <p:grpSpPr>
          <a:xfrm>
            <a:off x="7716967" y="3429000"/>
            <a:ext cx="414860" cy="1434680"/>
            <a:chOff x="7317067" y="3162300"/>
            <a:chExt cx="414860" cy="1434680"/>
          </a:xfrm>
        </p:grpSpPr>
        <p:sp>
          <p:nvSpPr>
            <p:cNvPr id="50" name="Straight Connector 5"/>
            <p:cNvSpPr/>
            <p:nvPr/>
          </p:nvSpPr>
          <p:spPr>
            <a:xfrm>
              <a:off x="7317067" y="3162300"/>
              <a:ext cx="414860" cy="1434680"/>
            </a:xfrm>
            <a:custGeom>
              <a:avLst/>
              <a:gdLst/>
              <a:ahLst/>
              <a:cxnLst/>
              <a:rect l="0" t="0" r="0" b="0"/>
              <a:pathLst>
                <a:path>
                  <a:moveTo>
                    <a:pt x="414860" y="0"/>
                  </a:moveTo>
                  <a:lnTo>
                    <a:pt x="207430" y="0"/>
                  </a:lnTo>
                  <a:lnTo>
                    <a:pt x="207430" y="1434680"/>
                  </a:lnTo>
                  <a:lnTo>
                    <a:pt x="0" y="143468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51" name="Straight Connector 6"/>
            <p:cNvSpPr/>
            <p:nvPr/>
          </p:nvSpPr>
          <p:spPr>
            <a:xfrm>
              <a:off x="7487161" y="3842303"/>
              <a:ext cx="74672" cy="746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5" name="Group 4"/>
          <p:cNvGrpSpPr/>
          <p:nvPr/>
        </p:nvGrpSpPr>
        <p:grpSpPr>
          <a:xfrm>
            <a:off x="7716967" y="3429000"/>
            <a:ext cx="414860" cy="717340"/>
            <a:chOff x="7317067" y="3162300"/>
            <a:chExt cx="414860" cy="717340"/>
          </a:xfrm>
        </p:grpSpPr>
        <p:sp>
          <p:nvSpPr>
            <p:cNvPr id="48" name="Straight Connector 7"/>
            <p:cNvSpPr/>
            <p:nvPr/>
          </p:nvSpPr>
          <p:spPr>
            <a:xfrm>
              <a:off x="7317067" y="3162300"/>
              <a:ext cx="414860" cy="717340"/>
            </a:xfrm>
            <a:custGeom>
              <a:avLst/>
              <a:gdLst/>
              <a:ahLst/>
              <a:cxnLst/>
              <a:rect l="0" t="0" r="0" b="0"/>
              <a:pathLst>
                <a:path>
                  <a:moveTo>
                    <a:pt x="414860" y="0"/>
                  </a:moveTo>
                  <a:lnTo>
                    <a:pt x="207430" y="0"/>
                  </a:lnTo>
                  <a:lnTo>
                    <a:pt x="207430" y="717340"/>
                  </a:lnTo>
                  <a:lnTo>
                    <a:pt x="0" y="71734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49" name="Straight Connector 8"/>
            <p:cNvSpPr/>
            <p:nvPr/>
          </p:nvSpPr>
          <p:spPr>
            <a:xfrm>
              <a:off x="7503781" y="3500253"/>
              <a:ext cx="41433" cy="414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6" name="Group 5"/>
          <p:cNvGrpSpPr/>
          <p:nvPr/>
        </p:nvGrpSpPr>
        <p:grpSpPr>
          <a:xfrm>
            <a:off x="7716967" y="2711659"/>
            <a:ext cx="414860" cy="717340"/>
            <a:chOff x="7317067" y="2444959"/>
            <a:chExt cx="414860" cy="717340"/>
          </a:xfrm>
        </p:grpSpPr>
        <p:sp>
          <p:nvSpPr>
            <p:cNvPr id="46" name="Straight Connector 9"/>
            <p:cNvSpPr/>
            <p:nvPr/>
          </p:nvSpPr>
          <p:spPr>
            <a:xfrm>
              <a:off x="7317067" y="2444959"/>
              <a:ext cx="414860" cy="717340"/>
            </a:xfrm>
            <a:custGeom>
              <a:avLst/>
              <a:gdLst/>
              <a:ahLst/>
              <a:cxnLst/>
              <a:rect l="0" t="0" r="0" b="0"/>
              <a:pathLst>
                <a:path>
                  <a:moveTo>
                    <a:pt x="414860" y="717340"/>
                  </a:moveTo>
                  <a:lnTo>
                    <a:pt x="207430" y="717340"/>
                  </a:lnTo>
                  <a:lnTo>
                    <a:pt x="207430" y="0"/>
                  </a:lnTo>
                  <a:lnTo>
                    <a:pt x="0" y="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47" name="Straight Connector 10"/>
            <p:cNvSpPr/>
            <p:nvPr/>
          </p:nvSpPr>
          <p:spPr>
            <a:xfrm>
              <a:off x="7503781" y="2782913"/>
              <a:ext cx="41433" cy="414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7" name="Group 6"/>
          <p:cNvGrpSpPr/>
          <p:nvPr/>
        </p:nvGrpSpPr>
        <p:grpSpPr>
          <a:xfrm>
            <a:off x="7716967" y="1994319"/>
            <a:ext cx="414860" cy="1434680"/>
            <a:chOff x="7317067" y="1727619"/>
            <a:chExt cx="414860" cy="1434680"/>
          </a:xfrm>
        </p:grpSpPr>
        <p:sp>
          <p:nvSpPr>
            <p:cNvPr id="44" name="Straight Connector 11"/>
            <p:cNvSpPr/>
            <p:nvPr/>
          </p:nvSpPr>
          <p:spPr>
            <a:xfrm>
              <a:off x="7317067" y="1727619"/>
              <a:ext cx="414860" cy="1434680"/>
            </a:xfrm>
            <a:custGeom>
              <a:avLst/>
              <a:gdLst/>
              <a:ahLst/>
              <a:cxnLst/>
              <a:rect l="0" t="0" r="0" b="0"/>
              <a:pathLst>
                <a:path>
                  <a:moveTo>
                    <a:pt x="414860" y="1434680"/>
                  </a:moveTo>
                  <a:lnTo>
                    <a:pt x="207430" y="1434680"/>
                  </a:lnTo>
                  <a:lnTo>
                    <a:pt x="207430" y="0"/>
                  </a:lnTo>
                  <a:lnTo>
                    <a:pt x="0" y="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45" name="Straight Connector 12"/>
            <p:cNvSpPr/>
            <p:nvPr/>
          </p:nvSpPr>
          <p:spPr>
            <a:xfrm>
              <a:off x="7487161" y="2407623"/>
              <a:ext cx="74672" cy="746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cs typeface="B Lotus" pitchFamily="2" charset="-78"/>
              </a:endParaRPr>
            </a:p>
          </p:txBody>
        </p:sp>
      </p:grpSp>
      <p:grpSp>
        <p:nvGrpSpPr>
          <p:cNvPr id="8" name="Group 7"/>
          <p:cNvGrpSpPr/>
          <p:nvPr/>
        </p:nvGrpSpPr>
        <p:grpSpPr>
          <a:xfrm>
            <a:off x="7716967" y="1276979"/>
            <a:ext cx="414860" cy="2152020"/>
            <a:chOff x="7317067" y="1010279"/>
            <a:chExt cx="414860" cy="2152020"/>
          </a:xfrm>
        </p:grpSpPr>
        <p:sp>
          <p:nvSpPr>
            <p:cNvPr id="42" name="Straight Connector 13"/>
            <p:cNvSpPr/>
            <p:nvPr/>
          </p:nvSpPr>
          <p:spPr>
            <a:xfrm>
              <a:off x="7317067" y="1010279"/>
              <a:ext cx="414860" cy="2152020"/>
            </a:xfrm>
            <a:custGeom>
              <a:avLst/>
              <a:gdLst/>
              <a:ahLst/>
              <a:cxnLst/>
              <a:rect l="0" t="0" r="0" b="0"/>
              <a:pathLst>
                <a:path>
                  <a:moveTo>
                    <a:pt x="414860" y="2152020"/>
                  </a:moveTo>
                  <a:lnTo>
                    <a:pt x="207430" y="2152020"/>
                  </a:lnTo>
                  <a:lnTo>
                    <a:pt x="207430" y="0"/>
                  </a:lnTo>
                  <a:lnTo>
                    <a:pt x="0" y="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43" name="Straight Connector 14"/>
            <p:cNvSpPr/>
            <p:nvPr/>
          </p:nvSpPr>
          <p:spPr>
            <a:xfrm>
              <a:off x="7469706" y="2031498"/>
              <a:ext cx="109582" cy="1095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cs typeface="B Lotus" pitchFamily="2" charset="-78"/>
              </a:endParaRPr>
            </a:p>
          </p:txBody>
        </p:sp>
      </p:grpSp>
      <p:grpSp>
        <p:nvGrpSpPr>
          <p:cNvPr id="9" name="Group 8"/>
          <p:cNvGrpSpPr/>
          <p:nvPr/>
        </p:nvGrpSpPr>
        <p:grpSpPr>
          <a:xfrm>
            <a:off x="7716967" y="559639"/>
            <a:ext cx="414860" cy="2869360"/>
            <a:chOff x="7317067" y="292939"/>
            <a:chExt cx="414860" cy="2869360"/>
          </a:xfrm>
        </p:grpSpPr>
        <p:sp>
          <p:nvSpPr>
            <p:cNvPr id="40" name="Straight Connector 15"/>
            <p:cNvSpPr/>
            <p:nvPr/>
          </p:nvSpPr>
          <p:spPr>
            <a:xfrm>
              <a:off x="7317067" y="292939"/>
              <a:ext cx="414860" cy="2869360"/>
            </a:xfrm>
            <a:custGeom>
              <a:avLst/>
              <a:gdLst/>
              <a:ahLst/>
              <a:cxnLst/>
              <a:rect l="0" t="0" r="0" b="0"/>
              <a:pathLst>
                <a:path>
                  <a:moveTo>
                    <a:pt x="414860" y="2869360"/>
                  </a:moveTo>
                  <a:lnTo>
                    <a:pt x="207430" y="2869360"/>
                  </a:lnTo>
                  <a:lnTo>
                    <a:pt x="207430" y="0"/>
                  </a:lnTo>
                  <a:lnTo>
                    <a:pt x="0" y="0"/>
                  </a:lnTo>
                </a:path>
              </a:pathLst>
            </a:custGeom>
            <a:noFill/>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41" name="Straight Connector 16"/>
            <p:cNvSpPr/>
            <p:nvPr/>
          </p:nvSpPr>
          <p:spPr>
            <a:xfrm>
              <a:off x="7452017" y="1655139"/>
              <a:ext cx="144959" cy="1449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cs typeface="B Lotus" pitchFamily="2" charset="-78"/>
              </a:endParaRPr>
            </a:p>
          </p:txBody>
        </p:sp>
      </p:grpSp>
      <p:grpSp>
        <p:nvGrpSpPr>
          <p:cNvPr id="10" name="Group 9"/>
          <p:cNvGrpSpPr/>
          <p:nvPr/>
        </p:nvGrpSpPr>
        <p:grpSpPr>
          <a:xfrm>
            <a:off x="8131828" y="1918809"/>
            <a:ext cx="573872" cy="3020379"/>
            <a:chOff x="7731928" y="1652109"/>
            <a:chExt cx="573872" cy="3020379"/>
          </a:xfrm>
        </p:grpSpPr>
        <p:sp>
          <p:nvSpPr>
            <p:cNvPr id="38" name="Rectangle 37"/>
            <p:cNvSpPr/>
            <p:nvPr/>
          </p:nvSpPr>
          <p:spPr>
            <a:xfrm rot="5400000">
              <a:off x="6508674" y="2875363"/>
              <a:ext cx="3020379" cy="573872"/>
            </a:xfrm>
            <a:prstGeom prst="round2DiagRect">
              <a:avLst/>
            </a:prstGeom>
            <a:solidFill>
              <a:srgbClr val="0070C0"/>
            </a:solidFill>
          </p:spPr>
          <p:style>
            <a:lnRef idx="3">
              <a:schemeClr val="lt1"/>
            </a:lnRef>
            <a:fillRef idx="1">
              <a:schemeClr val="accent6"/>
            </a:fillRef>
            <a:effectRef idx="1">
              <a:schemeClr val="accent6"/>
            </a:effectRef>
            <a:fontRef idx="minor">
              <a:schemeClr val="lt1"/>
            </a:fontRef>
          </p:style>
        </p:sp>
        <p:sp>
          <p:nvSpPr>
            <p:cNvPr id="39" name="Rectangle 38"/>
            <p:cNvSpPr/>
            <p:nvPr/>
          </p:nvSpPr>
          <p:spPr>
            <a:xfrm rot="5400000">
              <a:off x="6508674" y="2875363"/>
              <a:ext cx="3020379"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itchFamily="2" charset="-78"/>
                </a:rPr>
                <a:t>انواع خدمات</a:t>
              </a:r>
              <a:endParaRPr lang="en-US" sz="1800" kern="1200" dirty="0">
                <a:solidFill>
                  <a:schemeClr val="bg1"/>
                </a:solidFill>
                <a:cs typeface="B Titr" pitchFamily="2" charset="-78"/>
              </a:endParaRPr>
            </a:p>
          </p:txBody>
        </p:sp>
      </p:grpSp>
      <p:grpSp>
        <p:nvGrpSpPr>
          <p:cNvPr id="11" name="Group 10"/>
          <p:cNvGrpSpPr/>
          <p:nvPr/>
        </p:nvGrpSpPr>
        <p:grpSpPr>
          <a:xfrm>
            <a:off x="4666492" y="272703"/>
            <a:ext cx="3050474" cy="573872"/>
            <a:chOff x="4266592" y="6003"/>
            <a:chExt cx="3050474" cy="573872"/>
          </a:xfrm>
        </p:grpSpPr>
        <p:sp>
          <p:nvSpPr>
            <p:cNvPr id="36" name="Rectangle 35"/>
            <p:cNvSpPr/>
            <p:nvPr/>
          </p:nvSpPr>
          <p:spPr>
            <a:xfrm>
              <a:off x="4266592" y="6003"/>
              <a:ext cx="3050474" cy="573872"/>
            </a:xfrm>
            <a:prstGeom prst="round2Diag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37" name="Rectangle 36"/>
            <p:cNvSpPr/>
            <p:nvPr/>
          </p:nvSpPr>
          <p:spPr>
            <a:xfrm>
              <a:off x="4266592" y="6003"/>
              <a:ext cx="3050474"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خدمات پايه: </a:t>
              </a:r>
              <a:r>
                <a:rPr lang="fa-IR" sz="1400" kern="1200" dirty="0" smtClean="0">
                  <a:solidFill>
                    <a:schemeClr val="tx1"/>
                  </a:solidFill>
                  <a:cs typeface="B Lotus" pitchFamily="2" charset="-78"/>
                </a:rPr>
                <a:t>موتورهاي جست‌وجو و...</a:t>
              </a:r>
              <a:endParaRPr lang="en-US" sz="1400" kern="1200" dirty="0">
                <a:solidFill>
                  <a:schemeClr val="tx1"/>
                </a:solidFill>
                <a:cs typeface="B Lotus" pitchFamily="2" charset="-78"/>
              </a:endParaRPr>
            </a:p>
          </p:txBody>
        </p:sp>
      </p:grpSp>
      <p:grpSp>
        <p:nvGrpSpPr>
          <p:cNvPr id="12" name="Group 11"/>
          <p:cNvGrpSpPr/>
          <p:nvPr/>
        </p:nvGrpSpPr>
        <p:grpSpPr>
          <a:xfrm>
            <a:off x="513893" y="990043"/>
            <a:ext cx="7203074" cy="573872"/>
            <a:chOff x="113993" y="723343"/>
            <a:chExt cx="7203074" cy="573872"/>
          </a:xfrm>
        </p:grpSpPr>
        <p:sp>
          <p:nvSpPr>
            <p:cNvPr id="34" name="Rectangle 33"/>
            <p:cNvSpPr/>
            <p:nvPr/>
          </p:nvSpPr>
          <p:spPr>
            <a:xfrm>
              <a:off x="113993" y="723343"/>
              <a:ext cx="7203074" cy="573872"/>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5" name="Rectangle 34"/>
            <p:cNvSpPr/>
            <p:nvPr/>
          </p:nvSpPr>
          <p:spPr>
            <a:xfrm>
              <a:off x="113993" y="723343"/>
              <a:ext cx="7203074"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خدمات مبتني بر انتشار اطلاعات: </a:t>
              </a:r>
              <a:r>
                <a:rPr lang="fa-IR" sz="1400" b="0" kern="1200" dirty="0" smtClean="0">
                  <a:solidFill>
                    <a:schemeClr val="tx1"/>
                  </a:solidFill>
                  <a:cs typeface="B Lotus" pitchFamily="2" charset="-78"/>
                </a:rPr>
                <a:t>شامل وبگاه‌‌‌هاي خبري و اطلاع‌رسانی و پايگاه‌هاي تخصصي در موضوع‌هاي مختلف علمي، فرهنگي، مذهبي، اقتصادي و...</a:t>
              </a:r>
              <a:endParaRPr lang="en-US" sz="1400" b="0" kern="1200" dirty="0">
                <a:solidFill>
                  <a:schemeClr val="tx1"/>
                </a:solidFill>
                <a:cs typeface="B Lotus" pitchFamily="2" charset="-78"/>
              </a:endParaRPr>
            </a:p>
          </p:txBody>
        </p:sp>
      </p:grpSp>
      <p:grpSp>
        <p:nvGrpSpPr>
          <p:cNvPr id="13" name="Group 12"/>
          <p:cNvGrpSpPr/>
          <p:nvPr/>
        </p:nvGrpSpPr>
        <p:grpSpPr>
          <a:xfrm>
            <a:off x="513893" y="1707383"/>
            <a:ext cx="7203074" cy="573872"/>
            <a:chOff x="113993" y="1440683"/>
            <a:chExt cx="7203074" cy="573872"/>
          </a:xfrm>
        </p:grpSpPr>
        <p:sp>
          <p:nvSpPr>
            <p:cNvPr id="32" name="Rectangle 31"/>
            <p:cNvSpPr/>
            <p:nvPr/>
          </p:nvSpPr>
          <p:spPr>
            <a:xfrm>
              <a:off x="113993" y="1440683"/>
              <a:ext cx="7203074" cy="573872"/>
            </a:xfrm>
            <a:prstGeom prst="round2Diag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33" name="Rectangle 32"/>
            <p:cNvSpPr/>
            <p:nvPr/>
          </p:nvSpPr>
          <p:spPr>
            <a:xfrm>
              <a:off x="113993" y="1440683"/>
              <a:ext cx="7203074"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انتقال پيام: </a:t>
              </a:r>
              <a:r>
                <a:rPr lang="fa-IR" sz="1400" b="0" kern="1200" dirty="0" smtClean="0">
                  <a:solidFill>
                    <a:schemeClr val="tx1"/>
                  </a:solidFill>
                  <a:cs typeface="B Lotus" pitchFamily="2" charset="-78"/>
                </a:rPr>
                <a:t>مانند رايانامه (اي‌ميل)، پیام‌رسان‌های فوري </a:t>
              </a:r>
              <a:r>
                <a:rPr lang="en-US" sz="1400" b="0" kern="1200" dirty="0" smtClean="0">
                  <a:solidFill>
                    <a:schemeClr val="tx1"/>
                  </a:solidFill>
                  <a:cs typeface="B Lotus" pitchFamily="2" charset="-78"/>
                </a:rPr>
                <a:t>Telegram، </a:t>
              </a:r>
              <a:r>
                <a:rPr lang="en-US" sz="1400" b="0" kern="1200" dirty="0" err="1" smtClean="0">
                  <a:solidFill>
                    <a:schemeClr val="tx1"/>
                  </a:solidFill>
                  <a:cs typeface="B Lotus" pitchFamily="2" charset="-78"/>
                </a:rPr>
                <a:t>WhatsApp</a:t>
              </a:r>
              <a:r>
                <a:rPr lang="en-US" sz="1400" b="0" kern="1200" dirty="0" smtClean="0">
                  <a:solidFill>
                    <a:schemeClr val="tx1"/>
                  </a:solidFill>
                  <a:cs typeface="B Lotus" pitchFamily="2" charset="-78"/>
                </a:rPr>
                <a:t> </a:t>
              </a:r>
              <a:r>
                <a:rPr lang="fa-IR" sz="1400" b="0" kern="1200" dirty="0" smtClean="0">
                  <a:solidFill>
                    <a:schemeClr val="tx1"/>
                  </a:solidFill>
                  <a:cs typeface="B Lotus" pitchFamily="2" charset="-78"/>
                </a:rPr>
                <a:t> و برقرارکننده‌هاي تماس صوتي و تصويري </a:t>
              </a:r>
              <a:r>
                <a:rPr lang="en-US" sz="1400" b="0" kern="1200" dirty="0" smtClean="0">
                  <a:solidFill>
                    <a:schemeClr val="tx1"/>
                  </a:solidFill>
                  <a:cs typeface="B Lotus" pitchFamily="2" charset="-78"/>
                </a:rPr>
                <a:t>Imo، Skype</a:t>
              </a:r>
              <a:endParaRPr lang="en-US" sz="1400" b="0" kern="1200" dirty="0">
                <a:solidFill>
                  <a:schemeClr val="tx1"/>
                </a:solidFill>
                <a:cs typeface="B Lotus" pitchFamily="2" charset="-78"/>
              </a:endParaRPr>
            </a:p>
          </p:txBody>
        </p:sp>
      </p:grpSp>
      <p:grpSp>
        <p:nvGrpSpPr>
          <p:cNvPr id="14" name="Group 13"/>
          <p:cNvGrpSpPr/>
          <p:nvPr/>
        </p:nvGrpSpPr>
        <p:grpSpPr>
          <a:xfrm>
            <a:off x="476096" y="2424723"/>
            <a:ext cx="7240870" cy="573872"/>
            <a:chOff x="76196" y="2158023"/>
            <a:chExt cx="7240870" cy="573872"/>
          </a:xfrm>
        </p:grpSpPr>
        <p:sp>
          <p:nvSpPr>
            <p:cNvPr id="30" name="Rectangle 29"/>
            <p:cNvSpPr/>
            <p:nvPr/>
          </p:nvSpPr>
          <p:spPr>
            <a:xfrm>
              <a:off x="76196" y="2158023"/>
              <a:ext cx="7240870" cy="573872"/>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31" name="Rectangle 30"/>
            <p:cNvSpPr/>
            <p:nvPr/>
          </p:nvSpPr>
          <p:spPr>
            <a:xfrm>
              <a:off x="76196" y="2158023"/>
              <a:ext cx="7240870"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اشتراک‌گذاری: </a:t>
              </a:r>
              <a:r>
                <a:rPr lang="fa-IR" sz="1400" b="0" kern="1200" dirty="0" smtClean="0">
                  <a:solidFill>
                    <a:schemeClr val="tx1"/>
                  </a:solidFill>
                  <a:cs typeface="B Lotus" pitchFamily="2" charset="-78"/>
                </a:rPr>
                <a:t>مانند سرویس‌های ميزباني فايل </a:t>
              </a:r>
              <a:r>
                <a:rPr lang="en-US" sz="1400" b="0" kern="1200" dirty="0" smtClean="0">
                  <a:solidFill>
                    <a:schemeClr val="tx1"/>
                  </a:solidFill>
                  <a:cs typeface="B Lotus" pitchFamily="2" charset="-78"/>
                </a:rPr>
                <a:t>4share، </a:t>
              </a:r>
              <a:r>
                <a:rPr lang="fa-IR" sz="1400" b="0" kern="1200" dirty="0" smtClean="0">
                  <a:solidFill>
                    <a:schemeClr val="tx1"/>
                  </a:solidFill>
                  <a:cs typeface="B Lotus" pitchFamily="2" charset="-78"/>
                </a:rPr>
                <a:t>متن، صوت، عکس </a:t>
              </a:r>
              <a:r>
                <a:rPr lang="en-US" sz="1400" b="0" kern="1200" dirty="0" smtClean="0">
                  <a:solidFill>
                    <a:schemeClr val="tx1"/>
                  </a:solidFill>
                  <a:cs typeface="B Lotus" pitchFamily="2" charset="-78"/>
                </a:rPr>
                <a:t>Instagram، </a:t>
              </a:r>
              <a:r>
                <a:rPr lang="fa-IR" sz="1400" b="0" kern="1200" dirty="0" smtClean="0">
                  <a:solidFill>
                    <a:schemeClr val="tx1"/>
                  </a:solidFill>
                  <a:cs typeface="B Lotus" pitchFamily="2" charset="-78"/>
                </a:rPr>
                <a:t>ويديو </a:t>
              </a:r>
              <a:r>
                <a:rPr lang="en-US" sz="1400" b="0" kern="1200" dirty="0" err="1" smtClean="0">
                  <a:solidFill>
                    <a:schemeClr val="tx1"/>
                  </a:solidFill>
                  <a:cs typeface="B Lotus" pitchFamily="2" charset="-78"/>
                </a:rPr>
                <a:t>YouTube،aparat</a:t>
              </a:r>
              <a:r>
                <a:rPr lang="en-US" sz="1400" b="0" kern="1200" dirty="0" smtClean="0">
                  <a:solidFill>
                    <a:schemeClr val="tx1"/>
                  </a:solidFill>
                  <a:cs typeface="B Lotus" pitchFamily="2" charset="-78"/>
                </a:rPr>
                <a:t> </a:t>
              </a:r>
              <a:r>
                <a:rPr lang="fa-IR" sz="1400" b="0" kern="1200" dirty="0" smtClean="0">
                  <a:solidFill>
                    <a:schemeClr val="tx1"/>
                  </a:solidFill>
                  <a:cs typeface="B Lotus" pitchFamily="2" charset="-78"/>
                </a:rPr>
                <a:t> و...</a:t>
              </a:r>
              <a:endParaRPr lang="en-US" sz="1400" b="0" kern="1200" dirty="0">
                <a:solidFill>
                  <a:schemeClr val="tx1"/>
                </a:solidFill>
                <a:cs typeface="B Lotus" pitchFamily="2" charset="-78"/>
              </a:endParaRPr>
            </a:p>
          </p:txBody>
        </p:sp>
      </p:grpSp>
      <p:grpSp>
        <p:nvGrpSpPr>
          <p:cNvPr id="15" name="Group 14"/>
          <p:cNvGrpSpPr/>
          <p:nvPr/>
        </p:nvGrpSpPr>
        <p:grpSpPr>
          <a:xfrm>
            <a:off x="3333918" y="3142063"/>
            <a:ext cx="4383049" cy="573872"/>
            <a:chOff x="2934018" y="2875363"/>
            <a:chExt cx="4383049" cy="573872"/>
          </a:xfrm>
        </p:grpSpPr>
        <p:sp>
          <p:nvSpPr>
            <p:cNvPr id="28" name="Rectangle 27"/>
            <p:cNvSpPr/>
            <p:nvPr/>
          </p:nvSpPr>
          <p:spPr>
            <a:xfrm>
              <a:off x="2934018" y="2875363"/>
              <a:ext cx="4383049" cy="573872"/>
            </a:xfrm>
            <a:prstGeom prst="round2Diag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29" name="Rectangle 28"/>
            <p:cNvSpPr/>
            <p:nvPr/>
          </p:nvSpPr>
          <p:spPr>
            <a:xfrm>
              <a:off x="2934018" y="2875363"/>
              <a:ext cx="4383049"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آموزش و تحصيل: </a:t>
              </a:r>
              <a:r>
                <a:rPr lang="fa-IR" sz="1400" kern="1200" dirty="0" smtClean="0">
                  <a:solidFill>
                    <a:schemeClr val="tx1"/>
                  </a:solidFill>
                  <a:cs typeface="B Lotus" pitchFamily="2" charset="-78"/>
                </a:rPr>
                <a:t>شامل دانشگاه‌‌هاي آن‌لاين و وب‌سايت‌هاي درس‌محور.</a:t>
              </a:r>
              <a:endParaRPr lang="en-US" sz="1400" kern="1200" dirty="0">
                <a:solidFill>
                  <a:schemeClr val="tx1"/>
                </a:solidFill>
                <a:cs typeface="B Lotus" pitchFamily="2" charset="-78"/>
              </a:endParaRPr>
            </a:p>
          </p:txBody>
        </p:sp>
      </p:grpSp>
      <p:grpSp>
        <p:nvGrpSpPr>
          <p:cNvPr id="16" name="Group 15"/>
          <p:cNvGrpSpPr/>
          <p:nvPr/>
        </p:nvGrpSpPr>
        <p:grpSpPr>
          <a:xfrm>
            <a:off x="513893" y="3859404"/>
            <a:ext cx="7203074" cy="573872"/>
            <a:chOff x="113993" y="3592704"/>
            <a:chExt cx="7203074" cy="573872"/>
          </a:xfrm>
        </p:grpSpPr>
        <p:sp>
          <p:nvSpPr>
            <p:cNvPr id="26" name="Rectangle 25"/>
            <p:cNvSpPr/>
            <p:nvPr/>
          </p:nvSpPr>
          <p:spPr>
            <a:xfrm>
              <a:off x="113993" y="3592704"/>
              <a:ext cx="7203074" cy="573872"/>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7" name="Rectangle 26"/>
            <p:cNvSpPr/>
            <p:nvPr/>
          </p:nvSpPr>
          <p:spPr>
            <a:xfrm>
              <a:off x="113993" y="3592704"/>
              <a:ext cx="7203074"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خدمات شهروندي بين مردم و حاکميت: </a:t>
              </a:r>
              <a:r>
                <a:rPr lang="fa-IR" sz="1400" kern="1200" dirty="0" smtClean="0">
                  <a:solidFill>
                    <a:schemeClr val="tx1"/>
                  </a:solidFill>
                  <a:cs typeface="B Lotus" pitchFamily="2" charset="-78"/>
                </a:rPr>
                <a:t>اعم از دولت الکترونيک </a:t>
              </a:r>
              <a:r>
                <a:rPr lang="en-US" sz="1400" kern="1200" dirty="0" smtClean="0">
                  <a:solidFill>
                    <a:schemeClr val="tx1"/>
                  </a:solidFill>
                  <a:cs typeface="B Lotus" pitchFamily="2" charset="-78"/>
                </a:rPr>
                <a:t>e-government، </a:t>
              </a:r>
              <a:r>
                <a:rPr lang="fa-IR" sz="1400" kern="1200" dirty="0" smtClean="0">
                  <a:solidFill>
                    <a:schemeClr val="tx1"/>
                  </a:solidFill>
                  <a:cs typeface="B Lotus" pitchFamily="2" charset="-78"/>
                </a:rPr>
                <a:t>امور قضايي، ثبت درخواست‌ها، مجوزها و...</a:t>
              </a:r>
              <a:endParaRPr lang="en-US" sz="1400" kern="1200" dirty="0">
                <a:solidFill>
                  <a:schemeClr val="tx1"/>
                </a:solidFill>
                <a:cs typeface="B Lotus" pitchFamily="2" charset="-78"/>
              </a:endParaRPr>
            </a:p>
          </p:txBody>
        </p:sp>
      </p:grpSp>
      <p:grpSp>
        <p:nvGrpSpPr>
          <p:cNvPr id="17" name="Group 16"/>
          <p:cNvGrpSpPr/>
          <p:nvPr/>
        </p:nvGrpSpPr>
        <p:grpSpPr>
          <a:xfrm>
            <a:off x="1657503" y="4576744"/>
            <a:ext cx="6059463" cy="573872"/>
            <a:chOff x="1257603" y="4310044"/>
            <a:chExt cx="6059463" cy="573872"/>
          </a:xfrm>
        </p:grpSpPr>
        <p:sp>
          <p:nvSpPr>
            <p:cNvPr id="24" name="Rectangle 23"/>
            <p:cNvSpPr/>
            <p:nvPr/>
          </p:nvSpPr>
          <p:spPr>
            <a:xfrm>
              <a:off x="1257603" y="4310044"/>
              <a:ext cx="6059463" cy="573872"/>
            </a:xfrm>
            <a:prstGeom prst="round2Diag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25" name="Rectangle 24"/>
            <p:cNvSpPr/>
            <p:nvPr/>
          </p:nvSpPr>
          <p:spPr>
            <a:xfrm>
              <a:off x="1257603" y="4310044"/>
              <a:ext cx="6059463"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Lotus" pitchFamily="2" charset="-78"/>
                </a:rPr>
                <a:t>کسب‌وکار: </a:t>
              </a:r>
              <a:r>
                <a:rPr lang="fa-IR" sz="1400" kern="1200" dirty="0" smtClean="0">
                  <a:solidFill>
                    <a:schemeClr val="tx1"/>
                  </a:solidFill>
                  <a:cs typeface="B Lotus" pitchFamily="2" charset="-78"/>
                </a:rPr>
                <a:t>تجارت الکترونيک اعم از خریدوفروش کالا، تراکنش‌‌هاي مالي، مبادله بورس و اوراق بهادار و...</a:t>
              </a:r>
              <a:endParaRPr lang="en-US" sz="1400" kern="1200" dirty="0">
                <a:solidFill>
                  <a:schemeClr val="tx1"/>
                </a:solidFill>
                <a:cs typeface="B Lotus" pitchFamily="2" charset="-78"/>
              </a:endParaRPr>
            </a:p>
          </p:txBody>
        </p:sp>
      </p:grpSp>
      <p:grpSp>
        <p:nvGrpSpPr>
          <p:cNvPr id="18" name="Group 17"/>
          <p:cNvGrpSpPr/>
          <p:nvPr/>
        </p:nvGrpSpPr>
        <p:grpSpPr>
          <a:xfrm>
            <a:off x="438300" y="5294084"/>
            <a:ext cx="7278667" cy="573872"/>
            <a:chOff x="38400" y="5027384"/>
            <a:chExt cx="7278667" cy="573872"/>
          </a:xfrm>
        </p:grpSpPr>
        <p:sp>
          <p:nvSpPr>
            <p:cNvPr id="22" name="Rectangle 21"/>
            <p:cNvSpPr/>
            <p:nvPr/>
          </p:nvSpPr>
          <p:spPr>
            <a:xfrm>
              <a:off x="38400" y="5027384"/>
              <a:ext cx="7278667" cy="573872"/>
            </a:xfrm>
            <a:prstGeom prst="round2DiagRect">
              <a:avLst/>
            </a:prstGeom>
            <a:solidFill>
              <a:schemeClr val="bg1">
                <a:lumMod val="85000"/>
              </a:schemeClr>
            </a:solidFill>
          </p:spPr>
          <p:style>
            <a:lnRef idx="3">
              <a:schemeClr val="lt1"/>
            </a:lnRef>
            <a:fillRef idx="1">
              <a:schemeClr val="accent6"/>
            </a:fillRef>
            <a:effectRef idx="1">
              <a:schemeClr val="accent6"/>
            </a:effectRef>
            <a:fontRef idx="minor">
              <a:schemeClr val="lt1"/>
            </a:fontRef>
          </p:style>
        </p:sp>
        <p:sp>
          <p:nvSpPr>
            <p:cNvPr id="23" name="Rectangle 22"/>
            <p:cNvSpPr/>
            <p:nvPr/>
          </p:nvSpPr>
          <p:spPr>
            <a:xfrm>
              <a:off x="38400" y="5027384"/>
              <a:ext cx="7278667"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شبکه‌هاي اجتماعي و پیام‌رسان: </a:t>
              </a:r>
              <a:r>
                <a:rPr lang="fa-IR" sz="1400" kern="1200" dirty="0" smtClean="0">
                  <a:solidFill>
                    <a:schemeClr val="tx1"/>
                  </a:solidFill>
                  <a:cs typeface="B Lotus" pitchFamily="2" charset="-78"/>
                </a:rPr>
                <a:t>شبکه‌هاي اجتماعي رايانه </a:t>
              </a:r>
              <a:r>
                <a:rPr lang="en-US" sz="1400" kern="1200" dirty="0" smtClean="0">
                  <a:solidFill>
                    <a:schemeClr val="tx1"/>
                  </a:solidFill>
                  <a:cs typeface="B Lotus" pitchFamily="2" charset="-78"/>
                </a:rPr>
                <a:t>Facebook، </a:t>
              </a:r>
              <a:r>
                <a:rPr lang="en-US" sz="1400" kern="1200" dirty="0" err="1" smtClean="0">
                  <a:solidFill>
                    <a:schemeClr val="tx1"/>
                  </a:solidFill>
                  <a:cs typeface="B Lotus" pitchFamily="2" charset="-78"/>
                </a:rPr>
                <a:t>Cloob</a:t>
              </a:r>
              <a:r>
                <a:rPr lang="en-US" sz="1400" kern="1200" dirty="0" smtClean="0">
                  <a:solidFill>
                    <a:schemeClr val="tx1"/>
                  </a:solidFill>
                  <a:cs typeface="B Lotus" pitchFamily="2" charset="-78"/>
                </a:rPr>
                <a:t>، </a:t>
              </a:r>
              <a:r>
                <a:rPr lang="fa-IR" sz="1400" kern="1200" dirty="0" smtClean="0">
                  <a:solidFill>
                    <a:schemeClr val="tx1"/>
                  </a:solidFill>
                  <a:cs typeface="B Lotus" pitchFamily="2" charset="-78"/>
                </a:rPr>
                <a:t>شبکه‌های اجتماعي موبايلي </a:t>
              </a:r>
              <a:r>
                <a:rPr lang="en-US" sz="1400" kern="1200" dirty="0" err="1" smtClean="0">
                  <a:solidFill>
                    <a:schemeClr val="tx1"/>
                  </a:solidFill>
                  <a:cs typeface="B Lotus" pitchFamily="2" charset="-78"/>
                </a:rPr>
                <a:t>Beetalk</a:t>
              </a:r>
              <a:r>
                <a:rPr lang="en-US" sz="1400" kern="1200" dirty="0" smtClean="0">
                  <a:solidFill>
                    <a:schemeClr val="tx1"/>
                  </a:solidFill>
                  <a:cs typeface="B Lotus" pitchFamily="2" charset="-78"/>
                </a:rPr>
                <a:t>، Tango </a:t>
              </a:r>
              <a:r>
                <a:rPr lang="fa-IR" sz="1400" kern="1200" dirty="0" smtClean="0">
                  <a:solidFill>
                    <a:schemeClr val="tx1"/>
                  </a:solidFill>
                  <a:cs typeface="B Lotus" pitchFamily="2" charset="-78"/>
                </a:rPr>
                <a:t>و...</a:t>
              </a:r>
              <a:endParaRPr lang="en-US" sz="1400" kern="1200" dirty="0">
                <a:solidFill>
                  <a:schemeClr val="tx1"/>
                </a:solidFill>
                <a:cs typeface="B Lotus" pitchFamily="2" charset="-78"/>
              </a:endParaRPr>
            </a:p>
          </p:txBody>
        </p:sp>
      </p:grpSp>
      <p:grpSp>
        <p:nvGrpSpPr>
          <p:cNvPr id="19" name="Group 18"/>
          <p:cNvGrpSpPr/>
          <p:nvPr/>
        </p:nvGrpSpPr>
        <p:grpSpPr>
          <a:xfrm>
            <a:off x="3143711" y="6011424"/>
            <a:ext cx="4573255" cy="573872"/>
            <a:chOff x="2743811" y="5744724"/>
            <a:chExt cx="4573255" cy="573872"/>
          </a:xfrm>
        </p:grpSpPr>
        <p:sp>
          <p:nvSpPr>
            <p:cNvPr id="20" name="Rectangle 19"/>
            <p:cNvSpPr/>
            <p:nvPr/>
          </p:nvSpPr>
          <p:spPr>
            <a:xfrm>
              <a:off x="2743811" y="5744724"/>
              <a:ext cx="4573255" cy="573872"/>
            </a:xfrm>
            <a:prstGeom prst="round2Diag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sp>
        <p:sp>
          <p:nvSpPr>
            <p:cNvPr id="21" name="Rectangle 20"/>
            <p:cNvSpPr/>
            <p:nvPr/>
          </p:nvSpPr>
          <p:spPr>
            <a:xfrm>
              <a:off x="2743811" y="5744724"/>
              <a:ext cx="4573255" cy="573872"/>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Lotus" pitchFamily="2" charset="-78"/>
                </a:rPr>
                <a:t>تفريح و سرگرمي: </a:t>
              </a:r>
              <a:r>
                <a:rPr lang="fa-IR" sz="1400" kern="1200" dirty="0" smtClean="0">
                  <a:solidFill>
                    <a:schemeClr val="tx1"/>
                  </a:solidFill>
                  <a:cs typeface="B Lotus" pitchFamily="2" charset="-78"/>
                </a:rPr>
                <a:t>شامل انواع بازي‌هاي رايانه‌اي، گيم‌ها، ورزش‌هاي فکري و... </a:t>
              </a:r>
              <a:endParaRPr lang="en-US" sz="1400" kern="1200" dirty="0">
                <a:solidFill>
                  <a:schemeClr val="tx1"/>
                </a:solidFill>
                <a:cs typeface="B Lotus" pitchFamily="2" charset="-78"/>
              </a:endParaRPr>
            </a:p>
          </p:txBody>
        </p:sp>
      </p:grpSp>
    </p:spTree>
    <p:extLst>
      <p:ext uri="{BB962C8B-B14F-4D97-AF65-F5344CB8AC3E}">
        <p14:creationId xmlns:p14="http://schemas.microsoft.com/office/powerpoint/2010/main" val="25071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down)">
                                      <p:cBhvr>
                                        <p:cTn id="97" dur="580">
                                          <p:stCondLst>
                                            <p:cond delay="0"/>
                                          </p:stCondLst>
                                        </p:cTn>
                                        <p:tgtEl>
                                          <p:spTgt spid="7"/>
                                        </p:tgtEl>
                                      </p:cBhvr>
                                    </p:animEffect>
                                    <p:anim calcmode="lin" valueType="num">
                                      <p:cBhvr>
                                        <p:cTn id="9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gtEl>
                                      </p:cBhvr>
                                      <p:to x="100000" y="60000"/>
                                    </p:animScale>
                                    <p:animScale>
                                      <p:cBhvr>
                                        <p:cTn id="104" dur="166" decel="50000">
                                          <p:stCondLst>
                                            <p:cond delay="676"/>
                                          </p:stCondLst>
                                        </p:cTn>
                                        <p:tgtEl>
                                          <p:spTgt spid="7"/>
                                        </p:tgtEl>
                                      </p:cBhvr>
                                      <p:to x="100000" y="100000"/>
                                    </p:animScale>
                                    <p:animScale>
                                      <p:cBhvr>
                                        <p:cTn id="105" dur="26">
                                          <p:stCondLst>
                                            <p:cond delay="1312"/>
                                          </p:stCondLst>
                                        </p:cTn>
                                        <p:tgtEl>
                                          <p:spTgt spid="7"/>
                                        </p:tgtEl>
                                      </p:cBhvr>
                                      <p:to x="100000" y="80000"/>
                                    </p:animScale>
                                    <p:animScale>
                                      <p:cBhvr>
                                        <p:cTn id="106" dur="166" decel="50000">
                                          <p:stCondLst>
                                            <p:cond delay="1338"/>
                                          </p:stCondLst>
                                        </p:cTn>
                                        <p:tgtEl>
                                          <p:spTgt spid="7"/>
                                        </p:tgtEl>
                                      </p:cBhvr>
                                      <p:to x="100000" y="100000"/>
                                    </p:animScale>
                                    <p:animScale>
                                      <p:cBhvr>
                                        <p:cTn id="107" dur="26">
                                          <p:stCondLst>
                                            <p:cond delay="1642"/>
                                          </p:stCondLst>
                                        </p:cTn>
                                        <p:tgtEl>
                                          <p:spTgt spid="7"/>
                                        </p:tgtEl>
                                      </p:cBhvr>
                                      <p:to x="100000" y="90000"/>
                                    </p:animScale>
                                    <p:animScale>
                                      <p:cBhvr>
                                        <p:cTn id="108" dur="166" decel="50000">
                                          <p:stCondLst>
                                            <p:cond delay="1668"/>
                                          </p:stCondLst>
                                        </p:cTn>
                                        <p:tgtEl>
                                          <p:spTgt spid="7"/>
                                        </p:tgtEl>
                                      </p:cBhvr>
                                      <p:to x="100000" y="100000"/>
                                    </p:animScale>
                                    <p:animScale>
                                      <p:cBhvr>
                                        <p:cTn id="109" dur="26">
                                          <p:stCondLst>
                                            <p:cond delay="1808"/>
                                          </p:stCondLst>
                                        </p:cTn>
                                        <p:tgtEl>
                                          <p:spTgt spid="7"/>
                                        </p:tgtEl>
                                      </p:cBhvr>
                                      <p:to x="100000" y="95000"/>
                                    </p:animScale>
                                    <p:animScale>
                                      <p:cBhvr>
                                        <p:cTn id="110" dur="166" decel="50000">
                                          <p:stCondLst>
                                            <p:cond delay="1834"/>
                                          </p:stCondLst>
                                        </p:cTn>
                                        <p:tgtEl>
                                          <p:spTgt spid="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ipe(down)">
                                      <p:cBhvr>
                                        <p:cTn id="115" dur="580">
                                          <p:stCondLst>
                                            <p:cond delay="0"/>
                                          </p:stCondLst>
                                        </p:cTn>
                                        <p:tgtEl>
                                          <p:spTgt spid="13"/>
                                        </p:tgtEl>
                                      </p:cBhvr>
                                    </p:animEffect>
                                    <p:anim calcmode="lin" valueType="num">
                                      <p:cBhvr>
                                        <p:cTn id="1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1" dur="26">
                                          <p:stCondLst>
                                            <p:cond delay="650"/>
                                          </p:stCondLst>
                                        </p:cTn>
                                        <p:tgtEl>
                                          <p:spTgt spid="13"/>
                                        </p:tgtEl>
                                      </p:cBhvr>
                                      <p:to x="100000" y="60000"/>
                                    </p:animScale>
                                    <p:animScale>
                                      <p:cBhvr>
                                        <p:cTn id="122" dur="166" decel="50000">
                                          <p:stCondLst>
                                            <p:cond delay="676"/>
                                          </p:stCondLst>
                                        </p:cTn>
                                        <p:tgtEl>
                                          <p:spTgt spid="13"/>
                                        </p:tgtEl>
                                      </p:cBhvr>
                                      <p:to x="100000" y="100000"/>
                                    </p:animScale>
                                    <p:animScale>
                                      <p:cBhvr>
                                        <p:cTn id="123" dur="26">
                                          <p:stCondLst>
                                            <p:cond delay="1312"/>
                                          </p:stCondLst>
                                        </p:cTn>
                                        <p:tgtEl>
                                          <p:spTgt spid="13"/>
                                        </p:tgtEl>
                                      </p:cBhvr>
                                      <p:to x="100000" y="80000"/>
                                    </p:animScale>
                                    <p:animScale>
                                      <p:cBhvr>
                                        <p:cTn id="124" dur="166" decel="50000">
                                          <p:stCondLst>
                                            <p:cond delay="1338"/>
                                          </p:stCondLst>
                                        </p:cTn>
                                        <p:tgtEl>
                                          <p:spTgt spid="13"/>
                                        </p:tgtEl>
                                      </p:cBhvr>
                                      <p:to x="100000" y="100000"/>
                                    </p:animScale>
                                    <p:animScale>
                                      <p:cBhvr>
                                        <p:cTn id="125" dur="26">
                                          <p:stCondLst>
                                            <p:cond delay="1642"/>
                                          </p:stCondLst>
                                        </p:cTn>
                                        <p:tgtEl>
                                          <p:spTgt spid="13"/>
                                        </p:tgtEl>
                                      </p:cBhvr>
                                      <p:to x="100000" y="90000"/>
                                    </p:animScale>
                                    <p:animScale>
                                      <p:cBhvr>
                                        <p:cTn id="126" dur="166" decel="50000">
                                          <p:stCondLst>
                                            <p:cond delay="1668"/>
                                          </p:stCondLst>
                                        </p:cTn>
                                        <p:tgtEl>
                                          <p:spTgt spid="13"/>
                                        </p:tgtEl>
                                      </p:cBhvr>
                                      <p:to x="100000" y="100000"/>
                                    </p:animScale>
                                    <p:animScale>
                                      <p:cBhvr>
                                        <p:cTn id="127" dur="26">
                                          <p:stCondLst>
                                            <p:cond delay="1808"/>
                                          </p:stCondLst>
                                        </p:cTn>
                                        <p:tgtEl>
                                          <p:spTgt spid="13"/>
                                        </p:tgtEl>
                                      </p:cBhvr>
                                      <p:to x="100000" y="95000"/>
                                    </p:animScale>
                                    <p:animScale>
                                      <p:cBhvr>
                                        <p:cTn id="128" dur="166" decel="50000">
                                          <p:stCondLst>
                                            <p:cond delay="1834"/>
                                          </p:stCondLst>
                                        </p:cTn>
                                        <p:tgtEl>
                                          <p:spTgt spid="13"/>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6"/>
                                        </p:tgtEl>
                                        <p:attrNameLst>
                                          <p:attrName>style.visibility</p:attrName>
                                        </p:attrNameLst>
                                      </p:cBhvr>
                                      <p:to>
                                        <p:strVal val="visible"/>
                                      </p:to>
                                    </p:set>
                                    <p:animEffect transition="in" filter="wipe(down)">
                                      <p:cBhvr>
                                        <p:cTn id="133" dur="580">
                                          <p:stCondLst>
                                            <p:cond delay="0"/>
                                          </p:stCondLst>
                                        </p:cTn>
                                        <p:tgtEl>
                                          <p:spTgt spid="6"/>
                                        </p:tgtEl>
                                      </p:cBhvr>
                                    </p:animEffect>
                                    <p:anim calcmode="lin" valueType="num">
                                      <p:cBhvr>
                                        <p:cTn id="1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tgtEl>
                                      </p:cBhvr>
                                      <p:to x="100000" y="60000"/>
                                    </p:animScale>
                                    <p:animScale>
                                      <p:cBhvr>
                                        <p:cTn id="140" dur="166" decel="50000">
                                          <p:stCondLst>
                                            <p:cond delay="676"/>
                                          </p:stCondLst>
                                        </p:cTn>
                                        <p:tgtEl>
                                          <p:spTgt spid="6"/>
                                        </p:tgtEl>
                                      </p:cBhvr>
                                      <p:to x="100000" y="100000"/>
                                    </p:animScale>
                                    <p:animScale>
                                      <p:cBhvr>
                                        <p:cTn id="141" dur="26">
                                          <p:stCondLst>
                                            <p:cond delay="1312"/>
                                          </p:stCondLst>
                                        </p:cTn>
                                        <p:tgtEl>
                                          <p:spTgt spid="6"/>
                                        </p:tgtEl>
                                      </p:cBhvr>
                                      <p:to x="100000" y="80000"/>
                                    </p:animScale>
                                    <p:animScale>
                                      <p:cBhvr>
                                        <p:cTn id="142" dur="166" decel="50000">
                                          <p:stCondLst>
                                            <p:cond delay="1338"/>
                                          </p:stCondLst>
                                        </p:cTn>
                                        <p:tgtEl>
                                          <p:spTgt spid="6"/>
                                        </p:tgtEl>
                                      </p:cBhvr>
                                      <p:to x="100000" y="100000"/>
                                    </p:animScale>
                                    <p:animScale>
                                      <p:cBhvr>
                                        <p:cTn id="143" dur="26">
                                          <p:stCondLst>
                                            <p:cond delay="1642"/>
                                          </p:stCondLst>
                                        </p:cTn>
                                        <p:tgtEl>
                                          <p:spTgt spid="6"/>
                                        </p:tgtEl>
                                      </p:cBhvr>
                                      <p:to x="100000" y="90000"/>
                                    </p:animScale>
                                    <p:animScale>
                                      <p:cBhvr>
                                        <p:cTn id="144" dur="166" decel="50000">
                                          <p:stCondLst>
                                            <p:cond delay="1668"/>
                                          </p:stCondLst>
                                        </p:cTn>
                                        <p:tgtEl>
                                          <p:spTgt spid="6"/>
                                        </p:tgtEl>
                                      </p:cBhvr>
                                      <p:to x="100000" y="100000"/>
                                    </p:animScale>
                                    <p:animScale>
                                      <p:cBhvr>
                                        <p:cTn id="145" dur="26">
                                          <p:stCondLst>
                                            <p:cond delay="1808"/>
                                          </p:stCondLst>
                                        </p:cTn>
                                        <p:tgtEl>
                                          <p:spTgt spid="6"/>
                                        </p:tgtEl>
                                      </p:cBhvr>
                                      <p:to x="100000" y="95000"/>
                                    </p:animScale>
                                    <p:animScale>
                                      <p:cBhvr>
                                        <p:cTn id="146" dur="166" decel="50000">
                                          <p:stCondLst>
                                            <p:cond delay="1834"/>
                                          </p:stCondLst>
                                        </p:cTn>
                                        <p:tgtEl>
                                          <p:spTgt spid="6"/>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down)">
                                      <p:cBhvr>
                                        <p:cTn id="169" dur="580">
                                          <p:stCondLst>
                                            <p:cond delay="0"/>
                                          </p:stCondLst>
                                        </p:cTn>
                                        <p:tgtEl>
                                          <p:spTgt spid="15"/>
                                        </p:tgtEl>
                                      </p:cBhvr>
                                    </p:animEffect>
                                    <p:anim calcmode="lin" valueType="num">
                                      <p:cBhvr>
                                        <p:cTn id="1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5"/>
                                        </p:tgtEl>
                                      </p:cBhvr>
                                      <p:to x="100000" y="60000"/>
                                    </p:animScale>
                                    <p:animScale>
                                      <p:cBhvr>
                                        <p:cTn id="176" dur="166" decel="50000">
                                          <p:stCondLst>
                                            <p:cond delay="676"/>
                                          </p:stCondLst>
                                        </p:cTn>
                                        <p:tgtEl>
                                          <p:spTgt spid="15"/>
                                        </p:tgtEl>
                                      </p:cBhvr>
                                      <p:to x="100000" y="100000"/>
                                    </p:animScale>
                                    <p:animScale>
                                      <p:cBhvr>
                                        <p:cTn id="177" dur="26">
                                          <p:stCondLst>
                                            <p:cond delay="1312"/>
                                          </p:stCondLst>
                                        </p:cTn>
                                        <p:tgtEl>
                                          <p:spTgt spid="15"/>
                                        </p:tgtEl>
                                      </p:cBhvr>
                                      <p:to x="100000" y="80000"/>
                                    </p:animScale>
                                    <p:animScale>
                                      <p:cBhvr>
                                        <p:cTn id="178" dur="166" decel="50000">
                                          <p:stCondLst>
                                            <p:cond delay="1338"/>
                                          </p:stCondLst>
                                        </p:cTn>
                                        <p:tgtEl>
                                          <p:spTgt spid="15"/>
                                        </p:tgtEl>
                                      </p:cBhvr>
                                      <p:to x="100000" y="100000"/>
                                    </p:animScale>
                                    <p:animScale>
                                      <p:cBhvr>
                                        <p:cTn id="179" dur="26">
                                          <p:stCondLst>
                                            <p:cond delay="1642"/>
                                          </p:stCondLst>
                                        </p:cTn>
                                        <p:tgtEl>
                                          <p:spTgt spid="15"/>
                                        </p:tgtEl>
                                      </p:cBhvr>
                                      <p:to x="100000" y="90000"/>
                                    </p:animScale>
                                    <p:animScale>
                                      <p:cBhvr>
                                        <p:cTn id="180" dur="166" decel="50000">
                                          <p:stCondLst>
                                            <p:cond delay="1668"/>
                                          </p:stCondLst>
                                        </p:cTn>
                                        <p:tgtEl>
                                          <p:spTgt spid="15"/>
                                        </p:tgtEl>
                                      </p:cBhvr>
                                      <p:to x="100000" y="100000"/>
                                    </p:animScale>
                                    <p:animScale>
                                      <p:cBhvr>
                                        <p:cTn id="181" dur="26">
                                          <p:stCondLst>
                                            <p:cond delay="1808"/>
                                          </p:stCondLst>
                                        </p:cTn>
                                        <p:tgtEl>
                                          <p:spTgt spid="15"/>
                                        </p:tgtEl>
                                      </p:cBhvr>
                                      <p:to x="100000" y="95000"/>
                                    </p:animScale>
                                    <p:animScale>
                                      <p:cBhvr>
                                        <p:cTn id="182" dur="166" decel="50000">
                                          <p:stCondLst>
                                            <p:cond delay="1834"/>
                                          </p:stCondLst>
                                        </p:cTn>
                                        <p:tgtEl>
                                          <p:spTgt spid="15"/>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5"/>
                                        </p:tgtEl>
                                        <p:attrNameLst>
                                          <p:attrName>style.visibility</p:attrName>
                                        </p:attrNameLst>
                                      </p:cBhvr>
                                      <p:to>
                                        <p:strVal val="visible"/>
                                      </p:to>
                                    </p:set>
                                    <p:animEffect transition="in" filter="wipe(down)">
                                      <p:cBhvr>
                                        <p:cTn id="187" dur="580">
                                          <p:stCondLst>
                                            <p:cond delay="0"/>
                                          </p:stCondLst>
                                        </p:cTn>
                                        <p:tgtEl>
                                          <p:spTgt spid="5"/>
                                        </p:tgtEl>
                                      </p:cBhvr>
                                    </p:animEffect>
                                    <p:anim calcmode="lin" valueType="num">
                                      <p:cBhvr>
                                        <p:cTn id="18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3" dur="26">
                                          <p:stCondLst>
                                            <p:cond delay="650"/>
                                          </p:stCondLst>
                                        </p:cTn>
                                        <p:tgtEl>
                                          <p:spTgt spid="5"/>
                                        </p:tgtEl>
                                      </p:cBhvr>
                                      <p:to x="100000" y="60000"/>
                                    </p:animScale>
                                    <p:animScale>
                                      <p:cBhvr>
                                        <p:cTn id="194" dur="166" decel="50000">
                                          <p:stCondLst>
                                            <p:cond delay="676"/>
                                          </p:stCondLst>
                                        </p:cTn>
                                        <p:tgtEl>
                                          <p:spTgt spid="5"/>
                                        </p:tgtEl>
                                      </p:cBhvr>
                                      <p:to x="100000" y="100000"/>
                                    </p:animScale>
                                    <p:animScale>
                                      <p:cBhvr>
                                        <p:cTn id="195" dur="26">
                                          <p:stCondLst>
                                            <p:cond delay="1312"/>
                                          </p:stCondLst>
                                        </p:cTn>
                                        <p:tgtEl>
                                          <p:spTgt spid="5"/>
                                        </p:tgtEl>
                                      </p:cBhvr>
                                      <p:to x="100000" y="80000"/>
                                    </p:animScale>
                                    <p:animScale>
                                      <p:cBhvr>
                                        <p:cTn id="196" dur="166" decel="50000">
                                          <p:stCondLst>
                                            <p:cond delay="1338"/>
                                          </p:stCondLst>
                                        </p:cTn>
                                        <p:tgtEl>
                                          <p:spTgt spid="5"/>
                                        </p:tgtEl>
                                      </p:cBhvr>
                                      <p:to x="100000" y="100000"/>
                                    </p:animScale>
                                    <p:animScale>
                                      <p:cBhvr>
                                        <p:cTn id="197" dur="26">
                                          <p:stCondLst>
                                            <p:cond delay="1642"/>
                                          </p:stCondLst>
                                        </p:cTn>
                                        <p:tgtEl>
                                          <p:spTgt spid="5"/>
                                        </p:tgtEl>
                                      </p:cBhvr>
                                      <p:to x="100000" y="90000"/>
                                    </p:animScale>
                                    <p:animScale>
                                      <p:cBhvr>
                                        <p:cTn id="198" dur="166" decel="50000">
                                          <p:stCondLst>
                                            <p:cond delay="1668"/>
                                          </p:stCondLst>
                                        </p:cTn>
                                        <p:tgtEl>
                                          <p:spTgt spid="5"/>
                                        </p:tgtEl>
                                      </p:cBhvr>
                                      <p:to x="100000" y="100000"/>
                                    </p:animScale>
                                    <p:animScale>
                                      <p:cBhvr>
                                        <p:cTn id="199" dur="26">
                                          <p:stCondLst>
                                            <p:cond delay="1808"/>
                                          </p:stCondLst>
                                        </p:cTn>
                                        <p:tgtEl>
                                          <p:spTgt spid="5"/>
                                        </p:tgtEl>
                                      </p:cBhvr>
                                      <p:to x="100000" y="95000"/>
                                    </p:animScale>
                                    <p:animScale>
                                      <p:cBhvr>
                                        <p:cTn id="200" dur="166" decel="50000">
                                          <p:stCondLst>
                                            <p:cond delay="1834"/>
                                          </p:stCondLst>
                                        </p:cTn>
                                        <p:tgtEl>
                                          <p:spTgt spid="5"/>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16"/>
                                        </p:tgtEl>
                                        <p:attrNameLst>
                                          <p:attrName>style.visibility</p:attrName>
                                        </p:attrNameLst>
                                      </p:cBhvr>
                                      <p:to>
                                        <p:strVal val="visible"/>
                                      </p:to>
                                    </p:set>
                                    <p:animEffect transition="in" filter="wipe(down)">
                                      <p:cBhvr>
                                        <p:cTn id="205" dur="580">
                                          <p:stCondLst>
                                            <p:cond delay="0"/>
                                          </p:stCondLst>
                                        </p:cTn>
                                        <p:tgtEl>
                                          <p:spTgt spid="16"/>
                                        </p:tgtEl>
                                      </p:cBhvr>
                                    </p:animEffect>
                                    <p:anim calcmode="lin" valueType="num">
                                      <p:cBhvr>
                                        <p:cTn id="20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1" dur="26">
                                          <p:stCondLst>
                                            <p:cond delay="650"/>
                                          </p:stCondLst>
                                        </p:cTn>
                                        <p:tgtEl>
                                          <p:spTgt spid="16"/>
                                        </p:tgtEl>
                                      </p:cBhvr>
                                      <p:to x="100000" y="60000"/>
                                    </p:animScale>
                                    <p:animScale>
                                      <p:cBhvr>
                                        <p:cTn id="212" dur="166" decel="50000">
                                          <p:stCondLst>
                                            <p:cond delay="676"/>
                                          </p:stCondLst>
                                        </p:cTn>
                                        <p:tgtEl>
                                          <p:spTgt spid="16"/>
                                        </p:tgtEl>
                                      </p:cBhvr>
                                      <p:to x="100000" y="100000"/>
                                    </p:animScale>
                                    <p:animScale>
                                      <p:cBhvr>
                                        <p:cTn id="213" dur="26">
                                          <p:stCondLst>
                                            <p:cond delay="1312"/>
                                          </p:stCondLst>
                                        </p:cTn>
                                        <p:tgtEl>
                                          <p:spTgt spid="16"/>
                                        </p:tgtEl>
                                      </p:cBhvr>
                                      <p:to x="100000" y="80000"/>
                                    </p:animScale>
                                    <p:animScale>
                                      <p:cBhvr>
                                        <p:cTn id="214" dur="166" decel="50000">
                                          <p:stCondLst>
                                            <p:cond delay="1338"/>
                                          </p:stCondLst>
                                        </p:cTn>
                                        <p:tgtEl>
                                          <p:spTgt spid="16"/>
                                        </p:tgtEl>
                                      </p:cBhvr>
                                      <p:to x="100000" y="100000"/>
                                    </p:animScale>
                                    <p:animScale>
                                      <p:cBhvr>
                                        <p:cTn id="215" dur="26">
                                          <p:stCondLst>
                                            <p:cond delay="1642"/>
                                          </p:stCondLst>
                                        </p:cTn>
                                        <p:tgtEl>
                                          <p:spTgt spid="16"/>
                                        </p:tgtEl>
                                      </p:cBhvr>
                                      <p:to x="100000" y="90000"/>
                                    </p:animScale>
                                    <p:animScale>
                                      <p:cBhvr>
                                        <p:cTn id="216" dur="166" decel="50000">
                                          <p:stCondLst>
                                            <p:cond delay="1668"/>
                                          </p:stCondLst>
                                        </p:cTn>
                                        <p:tgtEl>
                                          <p:spTgt spid="16"/>
                                        </p:tgtEl>
                                      </p:cBhvr>
                                      <p:to x="100000" y="100000"/>
                                    </p:animScale>
                                    <p:animScale>
                                      <p:cBhvr>
                                        <p:cTn id="217" dur="26">
                                          <p:stCondLst>
                                            <p:cond delay="1808"/>
                                          </p:stCondLst>
                                        </p:cTn>
                                        <p:tgtEl>
                                          <p:spTgt spid="16"/>
                                        </p:tgtEl>
                                      </p:cBhvr>
                                      <p:to x="100000" y="95000"/>
                                    </p:animScale>
                                    <p:animScale>
                                      <p:cBhvr>
                                        <p:cTn id="218" dur="166" decel="50000">
                                          <p:stCondLst>
                                            <p:cond delay="1834"/>
                                          </p:stCondLst>
                                        </p:cTn>
                                        <p:tgtEl>
                                          <p:spTgt spid="16"/>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nodeType="clickEffect">
                                  <p:stCondLst>
                                    <p:cond delay="0"/>
                                  </p:stCondLst>
                                  <p:childTnLst>
                                    <p:set>
                                      <p:cBhvr>
                                        <p:cTn id="222" dur="1" fill="hold">
                                          <p:stCondLst>
                                            <p:cond delay="0"/>
                                          </p:stCondLst>
                                        </p:cTn>
                                        <p:tgtEl>
                                          <p:spTgt spid="4"/>
                                        </p:tgtEl>
                                        <p:attrNameLst>
                                          <p:attrName>style.visibility</p:attrName>
                                        </p:attrNameLst>
                                      </p:cBhvr>
                                      <p:to>
                                        <p:strVal val="visible"/>
                                      </p:to>
                                    </p:set>
                                    <p:animEffect transition="in" filter="wipe(down)">
                                      <p:cBhvr>
                                        <p:cTn id="223" dur="580">
                                          <p:stCondLst>
                                            <p:cond delay="0"/>
                                          </p:stCondLst>
                                        </p:cTn>
                                        <p:tgtEl>
                                          <p:spTgt spid="4"/>
                                        </p:tgtEl>
                                      </p:cBhvr>
                                    </p:animEffect>
                                    <p:anim calcmode="lin" valueType="num">
                                      <p:cBhvr>
                                        <p:cTn id="2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9" dur="26">
                                          <p:stCondLst>
                                            <p:cond delay="650"/>
                                          </p:stCondLst>
                                        </p:cTn>
                                        <p:tgtEl>
                                          <p:spTgt spid="4"/>
                                        </p:tgtEl>
                                      </p:cBhvr>
                                      <p:to x="100000" y="60000"/>
                                    </p:animScale>
                                    <p:animScale>
                                      <p:cBhvr>
                                        <p:cTn id="230" dur="166" decel="50000">
                                          <p:stCondLst>
                                            <p:cond delay="676"/>
                                          </p:stCondLst>
                                        </p:cTn>
                                        <p:tgtEl>
                                          <p:spTgt spid="4"/>
                                        </p:tgtEl>
                                      </p:cBhvr>
                                      <p:to x="100000" y="100000"/>
                                    </p:animScale>
                                    <p:animScale>
                                      <p:cBhvr>
                                        <p:cTn id="231" dur="26">
                                          <p:stCondLst>
                                            <p:cond delay="1312"/>
                                          </p:stCondLst>
                                        </p:cTn>
                                        <p:tgtEl>
                                          <p:spTgt spid="4"/>
                                        </p:tgtEl>
                                      </p:cBhvr>
                                      <p:to x="100000" y="80000"/>
                                    </p:animScale>
                                    <p:animScale>
                                      <p:cBhvr>
                                        <p:cTn id="232" dur="166" decel="50000">
                                          <p:stCondLst>
                                            <p:cond delay="1338"/>
                                          </p:stCondLst>
                                        </p:cTn>
                                        <p:tgtEl>
                                          <p:spTgt spid="4"/>
                                        </p:tgtEl>
                                      </p:cBhvr>
                                      <p:to x="100000" y="100000"/>
                                    </p:animScale>
                                    <p:animScale>
                                      <p:cBhvr>
                                        <p:cTn id="233" dur="26">
                                          <p:stCondLst>
                                            <p:cond delay="1642"/>
                                          </p:stCondLst>
                                        </p:cTn>
                                        <p:tgtEl>
                                          <p:spTgt spid="4"/>
                                        </p:tgtEl>
                                      </p:cBhvr>
                                      <p:to x="100000" y="90000"/>
                                    </p:animScale>
                                    <p:animScale>
                                      <p:cBhvr>
                                        <p:cTn id="234" dur="166" decel="50000">
                                          <p:stCondLst>
                                            <p:cond delay="1668"/>
                                          </p:stCondLst>
                                        </p:cTn>
                                        <p:tgtEl>
                                          <p:spTgt spid="4"/>
                                        </p:tgtEl>
                                      </p:cBhvr>
                                      <p:to x="100000" y="100000"/>
                                    </p:animScale>
                                    <p:animScale>
                                      <p:cBhvr>
                                        <p:cTn id="235" dur="26">
                                          <p:stCondLst>
                                            <p:cond delay="1808"/>
                                          </p:stCondLst>
                                        </p:cTn>
                                        <p:tgtEl>
                                          <p:spTgt spid="4"/>
                                        </p:tgtEl>
                                      </p:cBhvr>
                                      <p:to x="100000" y="95000"/>
                                    </p:animScale>
                                    <p:animScale>
                                      <p:cBhvr>
                                        <p:cTn id="236" dur="166" decel="50000">
                                          <p:stCondLst>
                                            <p:cond delay="1834"/>
                                          </p:stCondLst>
                                        </p:cTn>
                                        <p:tgtEl>
                                          <p:spTgt spid="4"/>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nodeType="clickEffect">
                                  <p:stCondLst>
                                    <p:cond delay="0"/>
                                  </p:stCondLst>
                                  <p:childTnLst>
                                    <p:set>
                                      <p:cBhvr>
                                        <p:cTn id="240" dur="1" fill="hold">
                                          <p:stCondLst>
                                            <p:cond delay="0"/>
                                          </p:stCondLst>
                                        </p:cTn>
                                        <p:tgtEl>
                                          <p:spTgt spid="17"/>
                                        </p:tgtEl>
                                        <p:attrNameLst>
                                          <p:attrName>style.visibility</p:attrName>
                                        </p:attrNameLst>
                                      </p:cBhvr>
                                      <p:to>
                                        <p:strVal val="visible"/>
                                      </p:to>
                                    </p:set>
                                    <p:animEffect transition="in" filter="wipe(down)">
                                      <p:cBhvr>
                                        <p:cTn id="241" dur="580">
                                          <p:stCondLst>
                                            <p:cond delay="0"/>
                                          </p:stCondLst>
                                        </p:cTn>
                                        <p:tgtEl>
                                          <p:spTgt spid="17"/>
                                        </p:tgtEl>
                                      </p:cBhvr>
                                    </p:animEffect>
                                    <p:anim calcmode="lin" valueType="num">
                                      <p:cBhvr>
                                        <p:cTn id="2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47" dur="26">
                                          <p:stCondLst>
                                            <p:cond delay="650"/>
                                          </p:stCondLst>
                                        </p:cTn>
                                        <p:tgtEl>
                                          <p:spTgt spid="17"/>
                                        </p:tgtEl>
                                      </p:cBhvr>
                                      <p:to x="100000" y="60000"/>
                                    </p:animScale>
                                    <p:animScale>
                                      <p:cBhvr>
                                        <p:cTn id="248" dur="166" decel="50000">
                                          <p:stCondLst>
                                            <p:cond delay="676"/>
                                          </p:stCondLst>
                                        </p:cTn>
                                        <p:tgtEl>
                                          <p:spTgt spid="17"/>
                                        </p:tgtEl>
                                      </p:cBhvr>
                                      <p:to x="100000" y="100000"/>
                                    </p:animScale>
                                    <p:animScale>
                                      <p:cBhvr>
                                        <p:cTn id="249" dur="26">
                                          <p:stCondLst>
                                            <p:cond delay="1312"/>
                                          </p:stCondLst>
                                        </p:cTn>
                                        <p:tgtEl>
                                          <p:spTgt spid="17"/>
                                        </p:tgtEl>
                                      </p:cBhvr>
                                      <p:to x="100000" y="80000"/>
                                    </p:animScale>
                                    <p:animScale>
                                      <p:cBhvr>
                                        <p:cTn id="250" dur="166" decel="50000">
                                          <p:stCondLst>
                                            <p:cond delay="1338"/>
                                          </p:stCondLst>
                                        </p:cTn>
                                        <p:tgtEl>
                                          <p:spTgt spid="17"/>
                                        </p:tgtEl>
                                      </p:cBhvr>
                                      <p:to x="100000" y="100000"/>
                                    </p:animScale>
                                    <p:animScale>
                                      <p:cBhvr>
                                        <p:cTn id="251" dur="26">
                                          <p:stCondLst>
                                            <p:cond delay="1642"/>
                                          </p:stCondLst>
                                        </p:cTn>
                                        <p:tgtEl>
                                          <p:spTgt spid="17"/>
                                        </p:tgtEl>
                                      </p:cBhvr>
                                      <p:to x="100000" y="90000"/>
                                    </p:animScale>
                                    <p:animScale>
                                      <p:cBhvr>
                                        <p:cTn id="252" dur="166" decel="50000">
                                          <p:stCondLst>
                                            <p:cond delay="1668"/>
                                          </p:stCondLst>
                                        </p:cTn>
                                        <p:tgtEl>
                                          <p:spTgt spid="17"/>
                                        </p:tgtEl>
                                      </p:cBhvr>
                                      <p:to x="100000" y="100000"/>
                                    </p:animScale>
                                    <p:animScale>
                                      <p:cBhvr>
                                        <p:cTn id="253" dur="26">
                                          <p:stCondLst>
                                            <p:cond delay="1808"/>
                                          </p:stCondLst>
                                        </p:cTn>
                                        <p:tgtEl>
                                          <p:spTgt spid="17"/>
                                        </p:tgtEl>
                                      </p:cBhvr>
                                      <p:to x="100000" y="95000"/>
                                    </p:animScale>
                                    <p:animScale>
                                      <p:cBhvr>
                                        <p:cTn id="254" dur="166" decel="50000">
                                          <p:stCondLst>
                                            <p:cond delay="1834"/>
                                          </p:stCondLst>
                                        </p:cTn>
                                        <p:tgtEl>
                                          <p:spTgt spid="17"/>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nodeType="clickEffect">
                                  <p:stCondLst>
                                    <p:cond delay="0"/>
                                  </p:stCondLst>
                                  <p:childTnLst>
                                    <p:set>
                                      <p:cBhvr>
                                        <p:cTn id="258" dur="1" fill="hold">
                                          <p:stCondLst>
                                            <p:cond delay="0"/>
                                          </p:stCondLst>
                                        </p:cTn>
                                        <p:tgtEl>
                                          <p:spTgt spid="3"/>
                                        </p:tgtEl>
                                        <p:attrNameLst>
                                          <p:attrName>style.visibility</p:attrName>
                                        </p:attrNameLst>
                                      </p:cBhvr>
                                      <p:to>
                                        <p:strVal val="visible"/>
                                      </p:to>
                                    </p:set>
                                    <p:animEffect transition="in" filter="wipe(down)">
                                      <p:cBhvr>
                                        <p:cTn id="259" dur="580">
                                          <p:stCondLst>
                                            <p:cond delay="0"/>
                                          </p:stCondLst>
                                        </p:cTn>
                                        <p:tgtEl>
                                          <p:spTgt spid="3"/>
                                        </p:tgtEl>
                                      </p:cBhvr>
                                    </p:animEffect>
                                    <p:anim calcmode="lin" valueType="num">
                                      <p:cBhvr>
                                        <p:cTn id="2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5" dur="26">
                                          <p:stCondLst>
                                            <p:cond delay="650"/>
                                          </p:stCondLst>
                                        </p:cTn>
                                        <p:tgtEl>
                                          <p:spTgt spid="3"/>
                                        </p:tgtEl>
                                      </p:cBhvr>
                                      <p:to x="100000" y="60000"/>
                                    </p:animScale>
                                    <p:animScale>
                                      <p:cBhvr>
                                        <p:cTn id="266" dur="166" decel="50000">
                                          <p:stCondLst>
                                            <p:cond delay="676"/>
                                          </p:stCondLst>
                                        </p:cTn>
                                        <p:tgtEl>
                                          <p:spTgt spid="3"/>
                                        </p:tgtEl>
                                      </p:cBhvr>
                                      <p:to x="100000" y="100000"/>
                                    </p:animScale>
                                    <p:animScale>
                                      <p:cBhvr>
                                        <p:cTn id="267" dur="26">
                                          <p:stCondLst>
                                            <p:cond delay="1312"/>
                                          </p:stCondLst>
                                        </p:cTn>
                                        <p:tgtEl>
                                          <p:spTgt spid="3"/>
                                        </p:tgtEl>
                                      </p:cBhvr>
                                      <p:to x="100000" y="80000"/>
                                    </p:animScale>
                                    <p:animScale>
                                      <p:cBhvr>
                                        <p:cTn id="268" dur="166" decel="50000">
                                          <p:stCondLst>
                                            <p:cond delay="1338"/>
                                          </p:stCondLst>
                                        </p:cTn>
                                        <p:tgtEl>
                                          <p:spTgt spid="3"/>
                                        </p:tgtEl>
                                      </p:cBhvr>
                                      <p:to x="100000" y="100000"/>
                                    </p:animScale>
                                    <p:animScale>
                                      <p:cBhvr>
                                        <p:cTn id="269" dur="26">
                                          <p:stCondLst>
                                            <p:cond delay="1642"/>
                                          </p:stCondLst>
                                        </p:cTn>
                                        <p:tgtEl>
                                          <p:spTgt spid="3"/>
                                        </p:tgtEl>
                                      </p:cBhvr>
                                      <p:to x="100000" y="90000"/>
                                    </p:animScale>
                                    <p:animScale>
                                      <p:cBhvr>
                                        <p:cTn id="270" dur="166" decel="50000">
                                          <p:stCondLst>
                                            <p:cond delay="1668"/>
                                          </p:stCondLst>
                                        </p:cTn>
                                        <p:tgtEl>
                                          <p:spTgt spid="3"/>
                                        </p:tgtEl>
                                      </p:cBhvr>
                                      <p:to x="100000" y="100000"/>
                                    </p:animScale>
                                    <p:animScale>
                                      <p:cBhvr>
                                        <p:cTn id="271" dur="26">
                                          <p:stCondLst>
                                            <p:cond delay="1808"/>
                                          </p:stCondLst>
                                        </p:cTn>
                                        <p:tgtEl>
                                          <p:spTgt spid="3"/>
                                        </p:tgtEl>
                                      </p:cBhvr>
                                      <p:to x="100000" y="95000"/>
                                    </p:animScale>
                                    <p:animScale>
                                      <p:cBhvr>
                                        <p:cTn id="272" dur="166" decel="50000">
                                          <p:stCondLst>
                                            <p:cond delay="1834"/>
                                          </p:stCondLst>
                                        </p:cTn>
                                        <p:tgtEl>
                                          <p:spTgt spid="3"/>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nodeType="clickEffect">
                                  <p:stCondLst>
                                    <p:cond delay="0"/>
                                  </p:stCondLst>
                                  <p:childTnLst>
                                    <p:set>
                                      <p:cBhvr>
                                        <p:cTn id="276" dur="1" fill="hold">
                                          <p:stCondLst>
                                            <p:cond delay="0"/>
                                          </p:stCondLst>
                                        </p:cTn>
                                        <p:tgtEl>
                                          <p:spTgt spid="18"/>
                                        </p:tgtEl>
                                        <p:attrNameLst>
                                          <p:attrName>style.visibility</p:attrName>
                                        </p:attrNameLst>
                                      </p:cBhvr>
                                      <p:to>
                                        <p:strVal val="visible"/>
                                      </p:to>
                                    </p:set>
                                    <p:animEffect transition="in" filter="wipe(down)">
                                      <p:cBhvr>
                                        <p:cTn id="277" dur="580">
                                          <p:stCondLst>
                                            <p:cond delay="0"/>
                                          </p:stCondLst>
                                        </p:cTn>
                                        <p:tgtEl>
                                          <p:spTgt spid="18"/>
                                        </p:tgtEl>
                                      </p:cBhvr>
                                    </p:animEffect>
                                    <p:anim calcmode="lin" valueType="num">
                                      <p:cBhvr>
                                        <p:cTn id="2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3" dur="26">
                                          <p:stCondLst>
                                            <p:cond delay="650"/>
                                          </p:stCondLst>
                                        </p:cTn>
                                        <p:tgtEl>
                                          <p:spTgt spid="18"/>
                                        </p:tgtEl>
                                      </p:cBhvr>
                                      <p:to x="100000" y="60000"/>
                                    </p:animScale>
                                    <p:animScale>
                                      <p:cBhvr>
                                        <p:cTn id="284" dur="166" decel="50000">
                                          <p:stCondLst>
                                            <p:cond delay="676"/>
                                          </p:stCondLst>
                                        </p:cTn>
                                        <p:tgtEl>
                                          <p:spTgt spid="18"/>
                                        </p:tgtEl>
                                      </p:cBhvr>
                                      <p:to x="100000" y="100000"/>
                                    </p:animScale>
                                    <p:animScale>
                                      <p:cBhvr>
                                        <p:cTn id="285" dur="26">
                                          <p:stCondLst>
                                            <p:cond delay="1312"/>
                                          </p:stCondLst>
                                        </p:cTn>
                                        <p:tgtEl>
                                          <p:spTgt spid="18"/>
                                        </p:tgtEl>
                                      </p:cBhvr>
                                      <p:to x="100000" y="80000"/>
                                    </p:animScale>
                                    <p:animScale>
                                      <p:cBhvr>
                                        <p:cTn id="286" dur="166" decel="50000">
                                          <p:stCondLst>
                                            <p:cond delay="1338"/>
                                          </p:stCondLst>
                                        </p:cTn>
                                        <p:tgtEl>
                                          <p:spTgt spid="18"/>
                                        </p:tgtEl>
                                      </p:cBhvr>
                                      <p:to x="100000" y="100000"/>
                                    </p:animScale>
                                    <p:animScale>
                                      <p:cBhvr>
                                        <p:cTn id="287" dur="26">
                                          <p:stCondLst>
                                            <p:cond delay="1642"/>
                                          </p:stCondLst>
                                        </p:cTn>
                                        <p:tgtEl>
                                          <p:spTgt spid="18"/>
                                        </p:tgtEl>
                                      </p:cBhvr>
                                      <p:to x="100000" y="90000"/>
                                    </p:animScale>
                                    <p:animScale>
                                      <p:cBhvr>
                                        <p:cTn id="288" dur="166" decel="50000">
                                          <p:stCondLst>
                                            <p:cond delay="1668"/>
                                          </p:stCondLst>
                                        </p:cTn>
                                        <p:tgtEl>
                                          <p:spTgt spid="18"/>
                                        </p:tgtEl>
                                      </p:cBhvr>
                                      <p:to x="100000" y="100000"/>
                                    </p:animScale>
                                    <p:animScale>
                                      <p:cBhvr>
                                        <p:cTn id="289" dur="26">
                                          <p:stCondLst>
                                            <p:cond delay="1808"/>
                                          </p:stCondLst>
                                        </p:cTn>
                                        <p:tgtEl>
                                          <p:spTgt spid="18"/>
                                        </p:tgtEl>
                                      </p:cBhvr>
                                      <p:to x="100000" y="95000"/>
                                    </p:animScale>
                                    <p:animScale>
                                      <p:cBhvr>
                                        <p:cTn id="290" dur="166" decel="50000">
                                          <p:stCondLst>
                                            <p:cond delay="1834"/>
                                          </p:stCondLst>
                                        </p:cTn>
                                        <p:tgtEl>
                                          <p:spTgt spid="18"/>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nodeType="clickEffect">
                                  <p:stCondLst>
                                    <p:cond delay="0"/>
                                  </p:stCondLst>
                                  <p:childTnLst>
                                    <p:set>
                                      <p:cBhvr>
                                        <p:cTn id="294" dur="1" fill="hold">
                                          <p:stCondLst>
                                            <p:cond delay="0"/>
                                          </p:stCondLst>
                                        </p:cTn>
                                        <p:tgtEl>
                                          <p:spTgt spid="19"/>
                                        </p:tgtEl>
                                        <p:attrNameLst>
                                          <p:attrName>style.visibility</p:attrName>
                                        </p:attrNameLst>
                                      </p:cBhvr>
                                      <p:to>
                                        <p:strVal val="visible"/>
                                      </p:to>
                                    </p:set>
                                    <p:animEffect transition="in" filter="wipe(down)">
                                      <p:cBhvr>
                                        <p:cTn id="295" dur="580">
                                          <p:stCondLst>
                                            <p:cond delay="0"/>
                                          </p:stCondLst>
                                        </p:cTn>
                                        <p:tgtEl>
                                          <p:spTgt spid="19"/>
                                        </p:tgtEl>
                                      </p:cBhvr>
                                    </p:animEffect>
                                    <p:anim calcmode="lin" valueType="num">
                                      <p:cBhvr>
                                        <p:cTn id="29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1" dur="26">
                                          <p:stCondLst>
                                            <p:cond delay="650"/>
                                          </p:stCondLst>
                                        </p:cTn>
                                        <p:tgtEl>
                                          <p:spTgt spid="19"/>
                                        </p:tgtEl>
                                      </p:cBhvr>
                                      <p:to x="100000" y="60000"/>
                                    </p:animScale>
                                    <p:animScale>
                                      <p:cBhvr>
                                        <p:cTn id="302" dur="166" decel="50000">
                                          <p:stCondLst>
                                            <p:cond delay="676"/>
                                          </p:stCondLst>
                                        </p:cTn>
                                        <p:tgtEl>
                                          <p:spTgt spid="19"/>
                                        </p:tgtEl>
                                      </p:cBhvr>
                                      <p:to x="100000" y="100000"/>
                                    </p:animScale>
                                    <p:animScale>
                                      <p:cBhvr>
                                        <p:cTn id="303" dur="26">
                                          <p:stCondLst>
                                            <p:cond delay="1312"/>
                                          </p:stCondLst>
                                        </p:cTn>
                                        <p:tgtEl>
                                          <p:spTgt spid="19"/>
                                        </p:tgtEl>
                                      </p:cBhvr>
                                      <p:to x="100000" y="80000"/>
                                    </p:animScale>
                                    <p:animScale>
                                      <p:cBhvr>
                                        <p:cTn id="304" dur="166" decel="50000">
                                          <p:stCondLst>
                                            <p:cond delay="1338"/>
                                          </p:stCondLst>
                                        </p:cTn>
                                        <p:tgtEl>
                                          <p:spTgt spid="19"/>
                                        </p:tgtEl>
                                      </p:cBhvr>
                                      <p:to x="100000" y="100000"/>
                                    </p:animScale>
                                    <p:animScale>
                                      <p:cBhvr>
                                        <p:cTn id="305" dur="26">
                                          <p:stCondLst>
                                            <p:cond delay="1642"/>
                                          </p:stCondLst>
                                        </p:cTn>
                                        <p:tgtEl>
                                          <p:spTgt spid="19"/>
                                        </p:tgtEl>
                                      </p:cBhvr>
                                      <p:to x="100000" y="90000"/>
                                    </p:animScale>
                                    <p:animScale>
                                      <p:cBhvr>
                                        <p:cTn id="306" dur="166" decel="50000">
                                          <p:stCondLst>
                                            <p:cond delay="1668"/>
                                          </p:stCondLst>
                                        </p:cTn>
                                        <p:tgtEl>
                                          <p:spTgt spid="19"/>
                                        </p:tgtEl>
                                      </p:cBhvr>
                                      <p:to x="100000" y="100000"/>
                                    </p:animScale>
                                    <p:animScale>
                                      <p:cBhvr>
                                        <p:cTn id="307" dur="26">
                                          <p:stCondLst>
                                            <p:cond delay="1808"/>
                                          </p:stCondLst>
                                        </p:cTn>
                                        <p:tgtEl>
                                          <p:spTgt spid="19"/>
                                        </p:tgtEl>
                                      </p:cBhvr>
                                      <p:to x="100000" y="95000"/>
                                    </p:animScale>
                                    <p:animScale>
                                      <p:cBhvr>
                                        <p:cTn id="30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510" y="1676400"/>
            <a:ext cx="2754280" cy="584775"/>
          </a:xfrm>
          <a:prstGeom prst="rect">
            <a:avLst/>
          </a:prstGeom>
        </p:spPr>
        <p:txBody>
          <a:bodyPr wrap="none">
            <a:spAutoFit/>
          </a:bodyPr>
          <a:lstStyle/>
          <a:p>
            <a:r>
              <a:rPr lang="fa-IR" sz="3200" dirty="0">
                <a:solidFill>
                  <a:schemeClr val="bg1">
                    <a:lumMod val="50000"/>
                  </a:schemeClr>
                </a:solidFill>
                <a:cs typeface="B Titr" pitchFamily="2" charset="-78"/>
              </a:rPr>
              <a:t>تسخیر یک واقعیت</a:t>
            </a:r>
          </a:p>
        </p:txBody>
      </p:sp>
      <p:sp>
        <p:nvSpPr>
          <p:cNvPr id="6" name="Rectangle 5"/>
          <p:cNvSpPr/>
          <p:nvPr/>
        </p:nvSpPr>
        <p:spPr>
          <a:xfrm>
            <a:off x="1066800" y="2261175"/>
            <a:ext cx="1699504" cy="369332"/>
          </a:xfrm>
          <a:prstGeom prst="rect">
            <a:avLst/>
          </a:prstGeom>
        </p:spPr>
        <p:txBody>
          <a:bodyPr wrap="none">
            <a:spAutoFit/>
          </a:bodyPr>
          <a:lstStyle/>
          <a:p>
            <a:r>
              <a:rPr lang="fa-IR" u="sng" dirty="0">
                <a:solidFill>
                  <a:schemeClr val="bg1">
                    <a:lumMod val="50000"/>
                  </a:schemeClr>
                </a:solidFill>
                <a:latin typeface="Adobe Arabic" panose="02040503050201020203" pitchFamily="18" charset="-78"/>
                <a:cs typeface="Adobe Arabic" panose="02040503050201020203" pitchFamily="18" charset="-78"/>
              </a:rPr>
              <a:t>فرصت های فضای مجازی</a:t>
            </a:r>
          </a:p>
        </p:txBody>
      </p:sp>
      <p:sp>
        <p:nvSpPr>
          <p:cNvPr id="8" name="Rectangle 7"/>
          <p:cNvSpPr/>
          <p:nvPr/>
        </p:nvSpPr>
        <p:spPr>
          <a:xfrm>
            <a:off x="1121362" y="1135380"/>
            <a:ext cx="974947" cy="369332"/>
          </a:xfrm>
          <a:prstGeom prst="rect">
            <a:avLst/>
          </a:prstGeom>
          <a:solidFill>
            <a:srgbClr val="FF0000"/>
          </a:solidFill>
        </p:spPr>
        <p:txBody>
          <a:bodyPr wrap="none">
            <a:spAutoFit/>
          </a:bodyPr>
          <a:lstStyle/>
          <a:p>
            <a:pPr algn="ctr"/>
            <a:r>
              <a:rPr lang="fa-IR" dirty="0" smtClean="0">
                <a:solidFill>
                  <a:schemeClr val="bg1"/>
                </a:solidFill>
                <a:cs typeface="B Titr" pitchFamily="2" charset="-78"/>
              </a:rPr>
              <a:t>فصل ششم</a:t>
            </a:r>
            <a:endParaRPr lang="en-US" dirty="0" smtClean="0">
              <a:solidFill>
                <a:schemeClr val="bg1"/>
              </a:solidFill>
              <a:effectLst/>
              <a:cs typeface="B Titr"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81000"/>
            <a:ext cx="6271504" cy="6271504"/>
          </a:xfrm>
          <a:prstGeom prst="rect">
            <a:avLst/>
          </a:prstGeom>
        </p:spPr>
      </p:pic>
    </p:spTree>
    <p:extLst>
      <p:ext uri="{BB962C8B-B14F-4D97-AF65-F5344CB8AC3E}">
        <p14:creationId xmlns:p14="http://schemas.microsoft.com/office/powerpoint/2010/main" val="10292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1000" fill="hold"/>
                                        <p:tgtEl>
                                          <p:spTgt spid="6"/>
                                        </p:tgtEl>
                                        <p:attrNameLst>
                                          <p:attrName>ppt_x</p:attrName>
                                        </p:attrNameLst>
                                      </p:cBhvr>
                                      <p:tavLst>
                                        <p:tav tm="0">
                                          <p:val>
                                            <p:strVal val="#ppt_x"/>
                                          </p:val>
                                        </p:tav>
                                        <p:tav tm="100000">
                                          <p:val>
                                            <p:strVal val="#ppt_x"/>
                                          </p:val>
                                        </p:tav>
                                      </p:tavLst>
                                    </p:anim>
                                    <p:anim calcmode="lin" valueType="num">
                                      <p:cBhvr additive="base">
                                        <p:cTn id="5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00050" y="1219200"/>
            <a:ext cx="8343900" cy="10972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tx1">
                    <a:lumMod val="95000"/>
                    <a:lumOff val="5000"/>
                  </a:schemeClr>
                </a:solidFill>
                <a:cs typeface="B Lotus" panose="00000400000000000000" pitchFamily="2" charset="-78"/>
              </a:rPr>
              <a:t>اینترنت مجموعه پایان‌ناپذیری از پایگاه‌های داده است که اطلاعات مختلف و متنوع فردی و جمعی انسان‌ها را در خود جمع‌آوري كرده </a:t>
            </a:r>
            <a:r>
              <a:rPr lang="ar-SA" dirty="0" smtClean="0">
                <a:solidFill>
                  <a:schemeClr val="tx1">
                    <a:lumMod val="95000"/>
                    <a:lumOff val="5000"/>
                  </a:schemeClr>
                </a:solidFill>
                <a:cs typeface="B Lotus" panose="00000400000000000000" pitchFamily="2" charset="-78"/>
              </a:rPr>
              <a:t>و </a:t>
            </a:r>
            <a:r>
              <a:rPr lang="ar-SA" dirty="0">
                <a:solidFill>
                  <a:schemeClr val="tx1">
                    <a:lumMod val="95000"/>
                    <a:lumOff val="5000"/>
                  </a:schemeClr>
                </a:solidFill>
                <a:cs typeface="B Lotus" panose="00000400000000000000" pitchFamily="2" charset="-78"/>
              </a:rPr>
              <a:t>هر روز نیز گسترش می‌یابد. دلایل زیر باعث شده‌اند که اینترنت به عمومی‌ترین شبکه برای حل مسائل اجتماعی و فرهنگی تبدیل شود:</a:t>
            </a:r>
            <a:endParaRPr lang="en-US" dirty="0">
              <a:solidFill>
                <a:schemeClr val="tx1">
                  <a:lumMod val="95000"/>
                  <a:lumOff val="5000"/>
                </a:schemeClr>
              </a:solidFill>
              <a:cs typeface="B Lotus" pitchFamily="2" charset="-78"/>
            </a:endParaRPr>
          </a:p>
        </p:txBody>
      </p:sp>
      <p:sp>
        <p:nvSpPr>
          <p:cNvPr id="3" name="Round Diagonal Corner Rectangle 2"/>
          <p:cNvSpPr/>
          <p:nvPr/>
        </p:nvSpPr>
        <p:spPr>
          <a:xfrm>
            <a:off x="6638254" y="2595301"/>
            <a:ext cx="2112135" cy="971948"/>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cs typeface="B Lotus" panose="00000400000000000000" pitchFamily="2" charset="-78"/>
              </a:rPr>
              <a:t>1.سهولت گفت‌وگو و تبادل اطلاعات با دیگران </a:t>
            </a:r>
            <a:endParaRPr lang="en-US" dirty="0" smtClean="0">
              <a:solidFill>
                <a:schemeClr val="tx1">
                  <a:lumMod val="95000"/>
                  <a:lumOff val="5000"/>
                </a:schemeClr>
              </a:solidFill>
              <a:effectLst/>
              <a:cs typeface="B Lotus" pitchFamily="2" charset="-78"/>
            </a:endParaRPr>
          </a:p>
        </p:txBody>
      </p:sp>
      <p:sp>
        <p:nvSpPr>
          <p:cNvPr id="4" name="Round Diagonal Corner Rectangle 3"/>
          <p:cNvSpPr/>
          <p:nvPr/>
        </p:nvSpPr>
        <p:spPr>
          <a:xfrm>
            <a:off x="609600" y="2630135"/>
            <a:ext cx="5676900" cy="937114"/>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tx1">
                    <a:lumMod val="95000"/>
                    <a:lumOff val="5000"/>
                  </a:schemeClr>
                </a:solidFill>
                <a:cs typeface="B Lotus" panose="00000400000000000000" pitchFamily="2" charset="-78"/>
              </a:rPr>
              <a:t>2.سرعت تبادل اطلاعات و ناشناخته ماندن مبادله‌کنندگان در صورت تمایل و کم بودن هزینه‌های تبادل اطلاعات</a:t>
            </a:r>
            <a:endParaRPr lang="en-US" dirty="0">
              <a:solidFill>
                <a:schemeClr val="tx1">
                  <a:lumMod val="95000"/>
                  <a:lumOff val="5000"/>
                </a:schemeClr>
              </a:solidFill>
              <a:effectLst/>
              <a:cs typeface="B Lotus" pitchFamily="2" charset="-78"/>
            </a:endParaRPr>
          </a:p>
        </p:txBody>
      </p:sp>
      <p:sp>
        <p:nvSpPr>
          <p:cNvPr id="9" name="Round Diagonal Corner Rectangle 8"/>
          <p:cNvSpPr/>
          <p:nvPr/>
        </p:nvSpPr>
        <p:spPr>
          <a:xfrm>
            <a:off x="406489" y="3994404"/>
            <a:ext cx="8343900" cy="1642872"/>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lumMod val="95000"/>
                    <a:lumOff val="5000"/>
                  </a:schemeClr>
                </a:solidFill>
                <a:cs typeface="B Lotus" panose="00000400000000000000" pitchFamily="2" charset="-78"/>
              </a:rPr>
              <a:t>3. امکانات قابل توجهی که اینترنت به عنوان پایگاه می‌تواند در اختیار افراد جامعه قرار دهد؛ مانند دستیابی به اطلاعات درخصوص هر نوع موضوعی، ارسال و دریافت نامه‌های الکترونیکی، عضویت در شبکه‌های مجازی و غيره. بر این اساس می‌توان گفت که ظرفیت‌های مثبت و کاربردهای مفیدی که جنبه‌های گوناگون زندگی انسان را تحت تأثیر قرار داده و تسریع، تسهیل و خلاقیت را برای او به ارمغان می‌آورد، بخشی از توانایی‌های معجزه‌آسای این شبکه جهانی است. </a:t>
            </a:r>
            <a:endParaRPr lang="en-US" dirty="0" smtClean="0">
              <a:solidFill>
                <a:schemeClr val="tx1">
                  <a:lumMod val="95000"/>
                  <a:lumOff val="5000"/>
                </a:schemeClr>
              </a:solidFill>
              <a:effectLst/>
              <a:cs typeface="B Lotus" pitchFamily="2" charset="-78"/>
            </a:endParaRPr>
          </a:p>
        </p:txBody>
      </p:sp>
      <p:sp>
        <p:nvSpPr>
          <p:cNvPr id="7" name="Down Arrow Callout 6"/>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آموزشی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3217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080260" y="1524000"/>
          <a:ext cx="4983480" cy="489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Callout 5"/>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آموزشی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36269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5746835" y="1409411"/>
            <a:ext cx="3128841" cy="5143789"/>
          </a:xfrm>
          <a:prstGeom prst="round2DiagRect">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dirty="0">
                <a:solidFill>
                  <a:schemeClr val="tx1">
                    <a:lumMod val="95000"/>
                    <a:lumOff val="5000"/>
                  </a:schemeClr>
                </a:solidFill>
                <a:cs typeface="B Lotus" panose="00000400000000000000" pitchFamily="2" charset="-78"/>
              </a:rPr>
              <a:t>بیشتر ما در زمان مواجهه با کارهای اداری چه خود </a:t>
            </a:r>
            <a:r>
              <a:rPr lang="ar-SA" dirty="0" smtClean="0">
                <a:solidFill>
                  <a:schemeClr val="tx1">
                    <a:lumMod val="95000"/>
                    <a:lumOff val="5000"/>
                  </a:schemeClr>
                </a:solidFill>
                <a:cs typeface="B Lotus" panose="00000400000000000000" pitchFamily="2" charset="-78"/>
              </a:rPr>
              <a:t>مسول </a:t>
            </a:r>
            <a:r>
              <a:rPr lang="ar-SA" dirty="0">
                <a:solidFill>
                  <a:schemeClr val="tx1">
                    <a:lumMod val="95000"/>
                    <a:lumOff val="5000"/>
                  </a:schemeClr>
                </a:solidFill>
                <a:cs typeface="B Lotus" panose="00000400000000000000" pitchFamily="2" charset="-78"/>
              </a:rPr>
              <a:t>یا مدیر سازمان باشیم و چه به عنوان ارباب‌رجوع به سازمانی وارد شده باشیم، درگیر نامه‌نگاری‌های متعدد، مکاتبات و درخواست‌های پیچیده‌ای می‌شویم. درخواست‌ها و نامه‌هایی که به‌جز اتلاف وقت و صرف هزینه‌های بسیار برای ما و سازمان مربوطه نتيجه‌اي ندارند، با این‌همه فكر می‌کنیم چاره‌ای جز طی کردن این مسیر </a:t>
            </a:r>
            <a:r>
              <a:rPr lang="ar-SA" dirty="0" smtClean="0">
                <a:solidFill>
                  <a:schemeClr val="tx1">
                    <a:lumMod val="95000"/>
                    <a:lumOff val="5000"/>
                  </a:schemeClr>
                </a:solidFill>
                <a:cs typeface="B Lotus" panose="00000400000000000000" pitchFamily="2" charset="-78"/>
              </a:rPr>
              <a:t>نیست.</a:t>
            </a:r>
            <a:endParaRPr lang="fa-IR" dirty="0" smtClean="0">
              <a:solidFill>
                <a:schemeClr val="tx1">
                  <a:lumMod val="95000"/>
                  <a:lumOff val="5000"/>
                </a:schemeClr>
              </a:solidFill>
              <a:cs typeface="B Lotus" panose="00000400000000000000" pitchFamily="2" charset="-78"/>
            </a:endParaRPr>
          </a:p>
          <a:p>
            <a:pPr algn="ctr" rtl="1"/>
            <a:r>
              <a:rPr lang="ar-SA" dirty="0" smtClean="0">
                <a:solidFill>
                  <a:schemeClr val="tx1">
                    <a:lumMod val="95000"/>
                    <a:lumOff val="5000"/>
                  </a:schemeClr>
                </a:solidFill>
                <a:cs typeface="B Lotus" panose="00000400000000000000" pitchFamily="2" charset="-78"/>
              </a:rPr>
              <a:t>سیستم</a:t>
            </a:r>
            <a:r>
              <a:rPr lang="fa-IR" dirty="0" smtClean="0">
                <a:solidFill>
                  <a:schemeClr val="tx1">
                    <a:lumMod val="95000"/>
                    <a:lumOff val="5000"/>
                  </a:schemeClr>
                </a:solidFill>
                <a:cs typeface="B Lotus" panose="00000400000000000000" pitchFamily="2" charset="-78"/>
              </a:rPr>
              <a:t> های</a:t>
            </a:r>
            <a:r>
              <a:rPr lang="ar-SA" dirty="0" smtClean="0">
                <a:solidFill>
                  <a:schemeClr val="tx1">
                    <a:lumMod val="95000"/>
                    <a:lumOff val="5000"/>
                  </a:schemeClr>
                </a:solidFill>
                <a:cs typeface="B Lotus" panose="00000400000000000000" pitchFamily="2" charset="-78"/>
              </a:rPr>
              <a:t>‌ </a:t>
            </a:r>
            <a:r>
              <a:rPr lang="ar-SA" dirty="0">
                <a:solidFill>
                  <a:schemeClr val="tx1">
                    <a:lumMod val="95000"/>
                    <a:lumOff val="5000"/>
                  </a:schemeClr>
                </a:solidFill>
                <a:cs typeface="B Lotus" panose="00000400000000000000" pitchFamily="2" charset="-78"/>
              </a:rPr>
              <a:t>اتوماسیون اداری، با خودکارسازی بخش‌های متنوعی از فرایندهای اداری، راه‌حلی </a:t>
            </a:r>
            <a:r>
              <a:rPr lang="ar-SA" dirty="0" smtClean="0">
                <a:solidFill>
                  <a:schemeClr val="tx1">
                    <a:lumMod val="95000"/>
                    <a:lumOff val="5000"/>
                  </a:schemeClr>
                </a:solidFill>
                <a:cs typeface="B Lotus" panose="00000400000000000000" pitchFamily="2" charset="-78"/>
              </a:rPr>
              <a:t>برای</a:t>
            </a:r>
            <a:r>
              <a:rPr lang="fa-IR" dirty="0" smtClean="0">
                <a:solidFill>
                  <a:schemeClr val="tx1">
                    <a:lumMod val="95000"/>
                    <a:lumOff val="5000"/>
                  </a:schemeClr>
                </a:solidFill>
                <a:cs typeface="B Lotus" panose="00000400000000000000" pitchFamily="2" charset="-78"/>
              </a:rPr>
              <a:t> </a:t>
            </a:r>
            <a:r>
              <a:rPr lang="ar-SA" dirty="0" smtClean="0">
                <a:solidFill>
                  <a:schemeClr val="tx1">
                    <a:lumMod val="95000"/>
                    <a:lumOff val="5000"/>
                  </a:schemeClr>
                </a:solidFill>
                <a:cs typeface="B Lotus" panose="00000400000000000000" pitchFamily="2" charset="-78"/>
              </a:rPr>
              <a:t>برطرف </a:t>
            </a:r>
            <a:r>
              <a:rPr lang="ar-SA" dirty="0">
                <a:solidFill>
                  <a:schemeClr val="tx1">
                    <a:lumMod val="95000"/>
                    <a:lumOff val="5000"/>
                  </a:schemeClr>
                </a:solidFill>
                <a:cs typeface="B Lotus" panose="00000400000000000000" pitchFamily="2" charset="-78"/>
              </a:rPr>
              <a:t>كردن مشکلات مطرح‌شده محسوب می‌شوند. </a:t>
            </a:r>
            <a:endParaRPr lang="en-US" dirty="0">
              <a:solidFill>
                <a:schemeClr val="tx1">
                  <a:lumMod val="95000"/>
                  <a:lumOff val="5000"/>
                </a:schemeClr>
              </a:solidFill>
              <a:cs typeface="B Lotus" pitchFamily="2" charset="-78"/>
            </a:endParaRPr>
          </a:p>
        </p:txBody>
      </p:sp>
      <p:grpSp>
        <p:nvGrpSpPr>
          <p:cNvPr id="5" name="Group 4"/>
          <p:cNvGrpSpPr/>
          <p:nvPr/>
        </p:nvGrpSpPr>
        <p:grpSpPr>
          <a:xfrm>
            <a:off x="2209800" y="3365822"/>
            <a:ext cx="1380235" cy="1380235"/>
            <a:chOff x="2821339" y="1936188"/>
            <a:chExt cx="1380235" cy="1380235"/>
          </a:xfrm>
          <a:solidFill>
            <a:schemeClr val="accent6">
              <a:lumMod val="50000"/>
            </a:schemeClr>
          </a:solidFill>
        </p:grpSpPr>
        <p:sp>
          <p:nvSpPr>
            <p:cNvPr id="37" name="Oval 36"/>
            <p:cNvSpPr/>
            <p:nvPr/>
          </p:nvSpPr>
          <p:spPr>
            <a:xfrm>
              <a:off x="2821339" y="1936188"/>
              <a:ext cx="1380235" cy="1380235"/>
            </a:xfrm>
            <a:prstGeom prst="ellipse">
              <a:avLst/>
            </a:prstGeom>
            <a:grpFill/>
            <a:ln/>
          </p:spPr>
          <p:style>
            <a:lnRef idx="3">
              <a:schemeClr val="lt1"/>
            </a:lnRef>
            <a:fillRef idx="1">
              <a:schemeClr val="accent6"/>
            </a:fillRef>
            <a:effectRef idx="1">
              <a:schemeClr val="accent6"/>
            </a:effectRef>
            <a:fontRef idx="minor">
              <a:schemeClr val="lt1"/>
            </a:fontRef>
          </p:style>
        </p:sp>
        <p:sp>
          <p:nvSpPr>
            <p:cNvPr id="38" name="Oval 4"/>
            <p:cNvSpPr/>
            <p:nvPr/>
          </p:nvSpPr>
          <p:spPr>
            <a:xfrm>
              <a:off x="3023470" y="2138319"/>
              <a:ext cx="975973" cy="97597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fa-IR" sz="1600" dirty="0">
                  <a:solidFill>
                    <a:schemeClr val="bg1"/>
                  </a:solidFill>
                  <a:cs typeface="B Titr" pitchFamily="2" charset="-78"/>
                </a:rPr>
                <a:t>فرصت‌های خدمات عمومی و سازمانی</a:t>
              </a:r>
              <a:endParaRPr lang="en-US" sz="1600" dirty="0">
                <a:solidFill>
                  <a:schemeClr val="bg1"/>
                </a:solidFill>
                <a:cs typeface="B Titr" pitchFamily="2" charset="-78"/>
              </a:endParaRPr>
            </a:p>
          </p:txBody>
        </p:sp>
      </p:grpSp>
      <p:grpSp>
        <p:nvGrpSpPr>
          <p:cNvPr id="6" name="Group 5"/>
          <p:cNvGrpSpPr/>
          <p:nvPr/>
        </p:nvGrpSpPr>
        <p:grpSpPr>
          <a:xfrm>
            <a:off x="2665277" y="2951652"/>
            <a:ext cx="469280" cy="292680"/>
            <a:chOff x="3276816" y="1522018"/>
            <a:chExt cx="469280" cy="292680"/>
          </a:xfrm>
          <a:solidFill>
            <a:schemeClr val="accent6">
              <a:lumMod val="50000"/>
            </a:schemeClr>
          </a:solidFill>
        </p:grpSpPr>
        <p:sp>
          <p:nvSpPr>
            <p:cNvPr id="35" name="Right Arrow 34"/>
            <p:cNvSpPr/>
            <p:nvPr/>
          </p:nvSpPr>
          <p:spPr>
            <a:xfrm rot="5400000" flipV="1">
              <a:off x="3365116" y="1433718"/>
              <a:ext cx="292680" cy="469280"/>
            </a:xfrm>
            <a:prstGeom prst="rightArrow">
              <a:avLst>
                <a:gd name="adj1" fmla="val 60000"/>
                <a:gd name="adj2" fmla="val 50000"/>
              </a:avLst>
            </a:prstGeom>
            <a:grpFill/>
          </p:spPr>
          <p:style>
            <a:lnRef idx="3">
              <a:schemeClr val="lt1"/>
            </a:lnRef>
            <a:fillRef idx="1">
              <a:schemeClr val="accent6"/>
            </a:fillRef>
            <a:effectRef idx="1">
              <a:schemeClr val="accent6"/>
            </a:effectRef>
            <a:fontRef idx="minor">
              <a:schemeClr val="lt1"/>
            </a:fontRef>
          </p:style>
        </p:sp>
        <p:sp>
          <p:nvSpPr>
            <p:cNvPr id="36" name="Right Arrow 6"/>
            <p:cNvSpPr/>
            <p:nvPr/>
          </p:nvSpPr>
          <p:spPr>
            <a:xfrm rot="16200000">
              <a:off x="3409018" y="1483672"/>
              <a:ext cx="204876" cy="2815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grpSp>
        <p:nvGrpSpPr>
          <p:cNvPr id="8" name="Group 7"/>
          <p:cNvGrpSpPr/>
          <p:nvPr/>
        </p:nvGrpSpPr>
        <p:grpSpPr>
          <a:xfrm>
            <a:off x="2209800" y="1433360"/>
            <a:ext cx="1380235" cy="1380235"/>
            <a:chOff x="2821339" y="3726"/>
            <a:chExt cx="1380235" cy="1380235"/>
          </a:xfrm>
        </p:grpSpPr>
        <p:sp>
          <p:nvSpPr>
            <p:cNvPr id="33" name="Oval 32"/>
            <p:cNvSpPr/>
            <p:nvPr/>
          </p:nvSpPr>
          <p:spPr>
            <a:xfrm>
              <a:off x="2821339" y="3726"/>
              <a:ext cx="1380235" cy="1380235"/>
            </a:xfrm>
            <a:prstGeom prst="ellipse">
              <a:avLst/>
            </a:prstGeom>
            <a:solidFill>
              <a:schemeClr val="bg1">
                <a:lumMod val="95000"/>
              </a:schemeClr>
            </a:solidFill>
            <a:ln/>
          </p:spPr>
          <p:style>
            <a:lnRef idx="3">
              <a:schemeClr val="lt1"/>
            </a:lnRef>
            <a:fillRef idx="1">
              <a:schemeClr val="accent6"/>
            </a:fillRef>
            <a:effectRef idx="1">
              <a:schemeClr val="accent6"/>
            </a:effectRef>
            <a:fontRef idx="minor">
              <a:schemeClr val="lt1"/>
            </a:fontRef>
          </p:style>
        </p:sp>
        <p:sp>
          <p:nvSpPr>
            <p:cNvPr id="34" name="Oval 8"/>
            <p:cNvSpPr/>
            <p:nvPr/>
          </p:nvSpPr>
          <p:spPr>
            <a:xfrm>
              <a:off x="3023470" y="205857"/>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dirty="0" smtClean="0">
                  <a:solidFill>
                    <a:sysClr val="windowText" lastClr="000000"/>
                  </a:solidFill>
                  <a:cs typeface="B Lotus" pitchFamily="2" charset="-78"/>
                </a:rPr>
                <a:t>اتوماسیون </a:t>
              </a:r>
              <a:r>
                <a:rPr lang="fa-IR" sz="1600" dirty="0">
                  <a:solidFill>
                    <a:sysClr val="windowText" lastClr="000000"/>
                  </a:solidFill>
                  <a:cs typeface="B Lotus" pitchFamily="2" charset="-78"/>
                </a:rPr>
                <a:t>اداری</a:t>
              </a:r>
              <a:endParaRPr lang="en-US" sz="1600" kern="1200" dirty="0">
                <a:solidFill>
                  <a:sysClr val="windowText" lastClr="000000"/>
                </a:solidFill>
                <a:cs typeface="B Lotus" pitchFamily="2" charset="-78"/>
              </a:endParaRPr>
            </a:p>
          </p:txBody>
        </p:sp>
      </p:grpSp>
      <p:grpSp>
        <p:nvGrpSpPr>
          <p:cNvPr id="10" name="Group 9"/>
          <p:cNvGrpSpPr/>
          <p:nvPr/>
        </p:nvGrpSpPr>
        <p:grpSpPr>
          <a:xfrm>
            <a:off x="139146" y="4432308"/>
            <a:ext cx="1380235" cy="1380235"/>
            <a:chOff x="983458" y="1339025"/>
            <a:chExt cx="1380235" cy="1380235"/>
          </a:xfrm>
        </p:grpSpPr>
        <p:sp>
          <p:nvSpPr>
            <p:cNvPr id="29" name="Oval 28"/>
            <p:cNvSpPr/>
            <p:nvPr/>
          </p:nvSpPr>
          <p:spPr>
            <a:xfrm>
              <a:off x="983458" y="1339025"/>
              <a:ext cx="1380235" cy="1380235"/>
            </a:xfrm>
            <a:prstGeom prst="ellipse">
              <a:avLst/>
            </a:prstGeom>
            <a:solidFill>
              <a:schemeClr val="bg1">
                <a:lumMod val="85000"/>
              </a:schemeClr>
            </a:solidFill>
            <a:ln/>
          </p:spPr>
          <p:style>
            <a:lnRef idx="3">
              <a:schemeClr val="lt1"/>
            </a:lnRef>
            <a:fillRef idx="1">
              <a:schemeClr val="accent6"/>
            </a:fillRef>
            <a:effectRef idx="1">
              <a:schemeClr val="accent6"/>
            </a:effectRef>
            <a:fontRef idx="minor">
              <a:schemeClr val="lt1"/>
            </a:fontRef>
          </p:style>
        </p:sp>
        <p:sp>
          <p:nvSpPr>
            <p:cNvPr id="30" name="Oval 12"/>
            <p:cNvSpPr/>
            <p:nvPr/>
          </p:nvSpPr>
          <p:spPr>
            <a:xfrm>
              <a:off x="1185589" y="1541156"/>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dirty="0" smtClean="0">
                  <a:solidFill>
                    <a:sysClr val="windowText" lastClr="000000"/>
                  </a:solidFill>
                  <a:cs typeface="B Lotus" pitchFamily="2" charset="-78"/>
                </a:rPr>
                <a:t>دولت </a:t>
              </a:r>
              <a:r>
                <a:rPr lang="fa-IR" sz="1600" dirty="0">
                  <a:solidFill>
                    <a:sysClr val="windowText" lastClr="000000"/>
                  </a:solidFill>
                  <a:cs typeface="B Lotus" pitchFamily="2" charset="-78"/>
                </a:rPr>
                <a:t>الکترونیک </a:t>
              </a:r>
              <a:endParaRPr lang="en-US" sz="1600" kern="1200" dirty="0">
                <a:solidFill>
                  <a:sysClr val="windowText" lastClr="000000"/>
                </a:solidFill>
                <a:cs typeface="B Lotus" pitchFamily="2" charset="-78"/>
              </a:endParaRPr>
            </a:p>
          </p:txBody>
        </p:sp>
      </p:grpSp>
      <p:grpSp>
        <p:nvGrpSpPr>
          <p:cNvPr id="11" name="Group 10"/>
          <p:cNvGrpSpPr/>
          <p:nvPr/>
        </p:nvGrpSpPr>
        <p:grpSpPr>
          <a:xfrm rot="12217118">
            <a:off x="1806573" y="4357424"/>
            <a:ext cx="469280" cy="292680"/>
            <a:chOff x="2713749" y="3254962"/>
            <a:chExt cx="469280" cy="292680"/>
          </a:xfrm>
          <a:solidFill>
            <a:schemeClr val="accent6">
              <a:lumMod val="50000"/>
            </a:schemeClr>
          </a:solidFill>
        </p:grpSpPr>
        <p:sp>
          <p:nvSpPr>
            <p:cNvPr id="27" name="Right Arrow 26"/>
            <p:cNvSpPr/>
            <p:nvPr/>
          </p:nvSpPr>
          <p:spPr>
            <a:xfrm rot="7560000" flipH="1" flipV="1">
              <a:off x="2802049" y="3166662"/>
              <a:ext cx="292680" cy="469280"/>
            </a:xfrm>
            <a:prstGeom prst="rightArrow">
              <a:avLst>
                <a:gd name="adj1" fmla="val 60000"/>
                <a:gd name="adj2" fmla="val 50000"/>
              </a:avLst>
            </a:prstGeom>
            <a:grpFill/>
          </p:spPr>
          <p:style>
            <a:lnRef idx="3">
              <a:schemeClr val="lt1"/>
            </a:lnRef>
            <a:fillRef idx="1">
              <a:schemeClr val="accent6"/>
            </a:fillRef>
            <a:effectRef idx="1">
              <a:schemeClr val="accent6"/>
            </a:effectRef>
            <a:fontRef idx="minor">
              <a:schemeClr val="lt1"/>
            </a:fontRef>
          </p:style>
        </p:sp>
        <p:sp>
          <p:nvSpPr>
            <p:cNvPr id="28" name="Right Arrow 14"/>
            <p:cNvSpPr/>
            <p:nvPr/>
          </p:nvSpPr>
          <p:spPr>
            <a:xfrm rot="18360000">
              <a:off x="2820146" y="3296035"/>
              <a:ext cx="204876" cy="2815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grpSp>
        <p:nvGrpSpPr>
          <p:cNvPr id="12" name="Group 11"/>
          <p:cNvGrpSpPr/>
          <p:nvPr/>
        </p:nvGrpSpPr>
        <p:grpSpPr>
          <a:xfrm>
            <a:off x="4131659" y="4341960"/>
            <a:ext cx="1380235" cy="1380235"/>
            <a:chOff x="1685466" y="3499583"/>
            <a:chExt cx="1380235" cy="1380235"/>
          </a:xfrm>
        </p:grpSpPr>
        <p:sp>
          <p:nvSpPr>
            <p:cNvPr id="25" name="Oval 24"/>
            <p:cNvSpPr/>
            <p:nvPr/>
          </p:nvSpPr>
          <p:spPr>
            <a:xfrm>
              <a:off x="1685466" y="3499583"/>
              <a:ext cx="1380235" cy="1380235"/>
            </a:xfrm>
            <a:prstGeom prst="ellipse">
              <a:avLst/>
            </a:prstGeom>
            <a:solidFill>
              <a:schemeClr val="bg1">
                <a:lumMod val="95000"/>
              </a:schemeClr>
            </a:solidFill>
            <a:ln/>
          </p:spPr>
          <p:style>
            <a:lnRef idx="3">
              <a:schemeClr val="lt1"/>
            </a:lnRef>
            <a:fillRef idx="1">
              <a:schemeClr val="accent6"/>
            </a:fillRef>
            <a:effectRef idx="1">
              <a:schemeClr val="accent6"/>
            </a:effectRef>
            <a:fontRef idx="minor">
              <a:schemeClr val="lt1"/>
            </a:fontRef>
          </p:style>
        </p:sp>
        <p:sp>
          <p:nvSpPr>
            <p:cNvPr id="26" name="Oval 16"/>
            <p:cNvSpPr/>
            <p:nvPr/>
          </p:nvSpPr>
          <p:spPr>
            <a:xfrm>
              <a:off x="1887597" y="3701714"/>
              <a:ext cx="975973" cy="9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600" dirty="0" smtClean="0">
                  <a:solidFill>
                    <a:sysClr val="windowText" lastClr="000000"/>
                  </a:solidFill>
                  <a:cs typeface="B Lotus" pitchFamily="2" charset="-78"/>
                </a:rPr>
                <a:t>خدمات </a:t>
              </a:r>
              <a:r>
                <a:rPr lang="fa-IR" sz="1600" dirty="0">
                  <a:solidFill>
                    <a:sysClr val="windowText" lastClr="000000"/>
                  </a:solidFill>
                  <a:cs typeface="B Lotus" pitchFamily="2" charset="-78"/>
                </a:rPr>
                <a:t>قضایی الکترونیکی</a:t>
              </a:r>
              <a:endParaRPr lang="en-US" sz="1600" kern="1200" dirty="0">
                <a:solidFill>
                  <a:sysClr val="windowText" lastClr="000000"/>
                </a:solidFill>
                <a:cs typeface="B Lotus" pitchFamily="2" charset="-78"/>
              </a:endParaRPr>
            </a:p>
          </p:txBody>
        </p:sp>
      </p:grpSp>
      <p:grpSp>
        <p:nvGrpSpPr>
          <p:cNvPr id="13" name="Group 12"/>
          <p:cNvGrpSpPr/>
          <p:nvPr/>
        </p:nvGrpSpPr>
        <p:grpSpPr>
          <a:xfrm rot="9930773">
            <a:off x="3599294" y="4392941"/>
            <a:ext cx="469280" cy="292680"/>
            <a:chOff x="3839884" y="3254962"/>
            <a:chExt cx="469280" cy="292680"/>
          </a:xfrm>
          <a:solidFill>
            <a:schemeClr val="accent6">
              <a:lumMod val="50000"/>
            </a:schemeClr>
          </a:solidFill>
        </p:grpSpPr>
        <p:sp>
          <p:nvSpPr>
            <p:cNvPr id="23" name="Right Arrow 22"/>
            <p:cNvSpPr/>
            <p:nvPr/>
          </p:nvSpPr>
          <p:spPr>
            <a:xfrm rot="3240000" flipH="1" flipV="1">
              <a:off x="3928184" y="3166662"/>
              <a:ext cx="292680" cy="469280"/>
            </a:xfrm>
            <a:prstGeom prst="rightArrow">
              <a:avLst>
                <a:gd name="adj1" fmla="val 60000"/>
                <a:gd name="adj2" fmla="val 50000"/>
              </a:avLst>
            </a:prstGeom>
            <a:grpFill/>
          </p:spPr>
          <p:style>
            <a:lnRef idx="3">
              <a:schemeClr val="lt1"/>
            </a:lnRef>
            <a:fillRef idx="1">
              <a:schemeClr val="accent6"/>
            </a:fillRef>
            <a:effectRef idx="1">
              <a:schemeClr val="accent6"/>
            </a:effectRef>
            <a:fontRef idx="minor">
              <a:schemeClr val="lt1"/>
            </a:fontRef>
          </p:style>
        </p:sp>
        <p:sp>
          <p:nvSpPr>
            <p:cNvPr id="24" name="Right Arrow 18"/>
            <p:cNvSpPr/>
            <p:nvPr/>
          </p:nvSpPr>
          <p:spPr>
            <a:xfrm rot="14040000">
              <a:off x="3997891" y="3296035"/>
              <a:ext cx="204876" cy="2815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Text" lastClr="000000"/>
                </a:solidFill>
                <a:cs typeface="B Lotus" pitchFamily="2" charset="-78"/>
              </a:endParaRPr>
            </a:p>
          </p:txBody>
        </p:sp>
      </p:grpSp>
      <p:sp>
        <p:nvSpPr>
          <p:cNvPr id="31" name="Down Arrow Callout 30"/>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خدمات عمومی و سازمانی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31159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53632" y="1211559"/>
            <a:ext cx="8343900" cy="1490541"/>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استفاده از اینترنت و خدمات آن </a:t>
            </a:r>
            <a:r>
              <a:rPr lang="fa-IR" dirty="0" smtClean="0">
                <a:solidFill>
                  <a:schemeClr val="tx1"/>
                </a:solidFill>
                <a:cs typeface="B Lotus" pitchFamily="2" charset="-78"/>
              </a:rPr>
              <a:t>را می‌توان </a:t>
            </a:r>
            <a:r>
              <a:rPr lang="fa-IR" dirty="0">
                <a:solidFill>
                  <a:schemeClr val="tx1"/>
                </a:solidFill>
                <a:cs typeface="B Lotus" pitchFamily="2" charset="-78"/>
              </a:rPr>
              <a:t>رسانه‌اي بسیار مهم برای پیدا کردن مشتری و حفظ و نگهداری آن دانست. از سوی دیگر فضای مجازی بستر جدیدي برای مشتریان جهت آشنایی، مقایسه و خرید کالا را فراهم کرده است. افزایش فروشگاه‌های اینترنتی نشان از اقبال کاربران به این امر است. </a:t>
            </a:r>
          </a:p>
        </p:txBody>
      </p:sp>
      <p:sp>
        <p:nvSpPr>
          <p:cNvPr id="3" name="Round Diagonal Corner Rectangle 2"/>
          <p:cNvSpPr/>
          <p:nvPr/>
        </p:nvSpPr>
        <p:spPr>
          <a:xfrm>
            <a:off x="342898" y="3177628"/>
            <a:ext cx="8343900" cy="164909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يكي از فرصت‌هايي كه فعالان اقتصادی مي‌توانند امكان رشد و پيشرفت را داشته باشند و در فضایی کاملاً رقابتي به تجارت بپردازند، پيوستن به شبكه عظيم اينترنت و فضاي ديجيتال است. ارتباطي نامحدود با متقاضياني كه روزبه‌روز برشمارشان افزوده مي‌شود و به خاطر تنوع محصولات، سهولت، صرفه‌جويي در وقت و هزينه‌هاي جانبي بيشتر جذب مي‌شوند. يكي از مهم‌ترین فوايد تجارت الكترونيك افزايش شعبه‌هاي تجاري، جذب مخاطبان بيشتر و توسعه در بازارهاي فرامنطقه‌اي است.</a:t>
            </a:r>
            <a:endParaRPr lang="en-US" dirty="0" smtClean="0">
              <a:solidFill>
                <a:schemeClr val="tx1"/>
              </a:solidFill>
              <a:effectLst/>
              <a:cs typeface="B Lotus" pitchFamily="2" charset="-78"/>
            </a:endParaRPr>
          </a:p>
        </p:txBody>
      </p:sp>
      <p:sp>
        <p:nvSpPr>
          <p:cNvPr id="4" name="Round Diagonal Corner Rectangle 3"/>
          <p:cNvSpPr/>
          <p:nvPr/>
        </p:nvSpPr>
        <p:spPr>
          <a:xfrm>
            <a:off x="342900" y="5283921"/>
            <a:ext cx="8343900" cy="13258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امروزه با پيوستن به دهكده جهاني، حجم بالاي تبادل‌ها ميان كشورها و حتي قاره‌ها نيز ممكن شده است. افراد به‌ صورت كدهاي مشخص درآمده‌اند و از دنيايي مجازي حتي چهره‌به‌چهره با شما به تبادل اطلاعات مي‌پردازند. در عصر اطلاعات شما پا به دنيايي مي‌گذاريد كه با نام مجازي شهرت يافته، ولي خود به‌تنهايي دانشگاهي كامل براي همه افراد با گروه‌هاي سني مختلف </a:t>
            </a:r>
            <a:r>
              <a:rPr lang="fa-IR" dirty="0" smtClean="0">
                <a:solidFill>
                  <a:schemeClr val="tx1"/>
                </a:solidFill>
                <a:cs typeface="B Lotus" pitchFamily="2" charset="-78"/>
              </a:rPr>
              <a:t>است.</a:t>
            </a:r>
            <a:endParaRPr lang="en-US" dirty="0">
              <a:solidFill>
                <a:schemeClr val="tx1"/>
              </a:solidFill>
              <a:effectLst/>
              <a:cs typeface="B Lotus" pitchFamily="2" charset="-78"/>
            </a:endParaRPr>
          </a:p>
        </p:txBody>
      </p:sp>
      <p:sp>
        <p:nvSpPr>
          <p:cNvPr id="6" name="Down Arrow Callout 5"/>
          <p:cNvSpPr/>
          <p:nvPr/>
        </p:nvSpPr>
        <p:spPr>
          <a:xfrm>
            <a:off x="1629982" y="2834637"/>
            <a:ext cx="5791200"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6">
                    <a:lumMod val="50000"/>
                  </a:schemeClr>
                </a:solidFill>
                <a:cs typeface="B Lotus" panose="00000400000000000000" pitchFamily="2" charset="-78"/>
              </a:rPr>
              <a:t>1- </a:t>
            </a:r>
            <a:r>
              <a:rPr lang="en-US" b="1" dirty="0" smtClean="0">
                <a:solidFill>
                  <a:schemeClr val="accent6">
                    <a:lumMod val="50000"/>
                  </a:schemeClr>
                </a:solidFill>
                <a:cs typeface="B Lotus" panose="00000400000000000000" pitchFamily="2" charset="-78"/>
              </a:rPr>
              <a:t> </a:t>
            </a:r>
            <a:r>
              <a:rPr lang="fa-IR" b="1" dirty="0" smtClean="0">
                <a:solidFill>
                  <a:schemeClr val="accent6">
                    <a:lumMod val="50000"/>
                  </a:schemeClr>
                </a:solidFill>
                <a:cs typeface="B Lotus" panose="00000400000000000000" pitchFamily="2" charset="-78"/>
              </a:rPr>
              <a:t>ايجاد </a:t>
            </a:r>
            <a:r>
              <a:rPr lang="fa-IR" b="1" dirty="0">
                <a:solidFill>
                  <a:schemeClr val="accent6">
                    <a:lumMod val="50000"/>
                  </a:schemeClr>
                </a:solidFill>
                <a:cs typeface="B Lotus" panose="00000400000000000000" pitchFamily="2" charset="-78"/>
              </a:rPr>
              <a:t>فرصت‌هاي تجاري جديد براي صنايع و بنگاه‌هاي بازرگاني</a:t>
            </a:r>
            <a:endParaRPr lang="en-US" b="1" dirty="0">
              <a:solidFill>
                <a:schemeClr val="accent6">
                  <a:lumMod val="50000"/>
                </a:schemeClr>
              </a:solidFill>
              <a:effectLst/>
              <a:cs typeface="B Lotus" panose="00000400000000000000" pitchFamily="2" charset="-78"/>
            </a:endParaRPr>
          </a:p>
        </p:txBody>
      </p:sp>
      <p:sp>
        <p:nvSpPr>
          <p:cNvPr id="7" name="Down Arrow Callout 6"/>
          <p:cNvSpPr/>
          <p:nvPr/>
        </p:nvSpPr>
        <p:spPr>
          <a:xfrm>
            <a:off x="2790824" y="4981608"/>
            <a:ext cx="3448050" cy="484909"/>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6">
                    <a:lumMod val="50000"/>
                  </a:schemeClr>
                </a:solidFill>
                <a:cs typeface="B Lotus" panose="00000400000000000000" pitchFamily="2" charset="-78"/>
              </a:rPr>
              <a:t>2-</a:t>
            </a:r>
            <a:r>
              <a:rPr lang="en-US" b="1" dirty="0">
                <a:solidFill>
                  <a:schemeClr val="accent6">
                    <a:lumMod val="50000"/>
                  </a:schemeClr>
                </a:solidFill>
                <a:cs typeface="B Lotus" panose="00000400000000000000" pitchFamily="2" charset="-78"/>
              </a:rPr>
              <a:t> </a:t>
            </a:r>
            <a:r>
              <a:rPr lang="fa-IR" b="1" dirty="0">
                <a:solidFill>
                  <a:schemeClr val="accent6">
                    <a:lumMod val="50000"/>
                  </a:schemeClr>
                </a:solidFill>
                <a:cs typeface="B Lotus" panose="00000400000000000000" pitchFamily="2" charset="-78"/>
              </a:rPr>
              <a:t>دسترسي سريع به اطلاعات</a:t>
            </a:r>
            <a:endParaRPr lang="en-US" b="1" dirty="0">
              <a:solidFill>
                <a:schemeClr val="accent6">
                  <a:lumMod val="50000"/>
                </a:schemeClr>
              </a:solidFill>
              <a:cs typeface="B Lotus" panose="00000400000000000000" pitchFamily="2" charset="-78"/>
            </a:endParaRPr>
          </a:p>
        </p:txBody>
      </p:sp>
      <p:sp>
        <p:nvSpPr>
          <p:cNvPr id="9" name="Down Arrow Callout 8"/>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a:t>
            </a:r>
            <a:r>
              <a:rPr lang="fa-IR" sz="2400" dirty="0">
                <a:solidFill>
                  <a:schemeClr val="bg1"/>
                </a:solidFill>
                <a:cs typeface="B Titr" pitchFamily="2" charset="-78"/>
              </a:rPr>
              <a:t>اقتصادی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21166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8304" y="-29837"/>
            <a:ext cx="9248434" cy="1511939"/>
          </a:xfrm>
          <a:prstGeom prst="rect">
            <a:avLst/>
          </a:prstGeom>
        </p:spPr>
      </p:pic>
      <p:sp>
        <p:nvSpPr>
          <p:cNvPr id="2" name="Round Diagonal Corner Rectangle 1"/>
          <p:cNvSpPr/>
          <p:nvPr/>
        </p:nvSpPr>
        <p:spPr>
          <a:xfrm>
            <a:off x="353632" y="1783069"/>
            <a:ext cx="8343900" cy="1018059"/>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واسطه‌هاي تجاري نه‌تنها به بهبود و افزايش سطح كيفيت محصولات كمكي نمي‌كنند بلكه باعث افزايش قيمت نيز مي‌شوند. ارتباط مستقیم و بدون واسطه از امکاناتی است که در فضای مجازی برای صاحبان مشاغل و مشتریان فراهم شده است.</a:t>
            </a:r>
          </a:p>
        </p:txBody>
      </p:sp>
      <p:sp>
        <p:nvSpPr>
          <p:cNvPr id="3" name="Round Diagonal Corner Rectangle 2"/>
          <p:cNvSpPr/>
          <p:nvPr/>
        </p:nvSpPr>
        <p:spPr>
          <a:xfrm>
            <a:off x="342898" y="3281814"/>
            <a:ext cx="8343900" cy="1238993"/>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با ورود به اينترنت يعني اتصال به شبكه‌هاي بزرگ تجاري، ديگر نيازي به تبليغات گسترده وجود ندارد. ورود به بازارهاي فرامنطقه‌ای در جهت بازاريابي جهاني امکانی است که اینترنت با شناسایی صاحبان مشاغل، صنعت‌گران و تجار تسهیل‌گر خروج از فضاي بومي و منطقه‌اي و ورود به دنياي حرفه‌ اي تجارت است. </a:t>
            </a:r>
            <a:endParaRPr lang="en-US" dirty="0">
              <a:solidFill>
                <a:schemeClr val="tx1"/>
              </a:solidFill>
              <a:cs typeface="B Lotus" pitchFamily="2" charset="-78"/>
            </a:endParaRPr>
          </a:p>
        </p:txBody>
      </p:sp>
      <p:sp>
        <p:nvSpPr>
          <p:cNvPr id="4" name="Round Diagonal Corner Rectangle 3"/>
          <p:cNvSpPr/>
          <p:nvPr/>
        </p:nvSpPr>
        <p:spPr>
          <a:xfrm>
            <a:off x="342900" y="4998847"/>
            <a:ext cx="8343900" cy="1604315"/>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کسب‌وکار اینترنتی به معنی نوعی فعالیت اقتصادی است که همه يا عمده فعاليت شرکت روي اينترنت انجام مي‌شود.  باید توجه داشت که کسب‌وکار الکترونیک یا اینترنتی به مجموعه فعاليت‌هاي مربوط به کسب‌وکار از جمله بازاريابي، مالي، خريدوفروش، ارتباط با مشتريان، خدمات پس از فروش، همكاري با سرمايه‌گذاران و... كه از طريق شبكه اينترنت انجام مي‌گيرد اطلاق مي‌شود، در حالي كه تجارت الکترونیک </a:t>
            </a:r>
            <a:r>
              <a:rPr lang="fa-IR" dirty="0" smtClean="0">
                <a:solidFill>
                  <a:schemeClr val="tx1"/>
                </a:solidFill>
                <a:cs typeface="B Lotus" pitchFamily="2" charset="-78"/>
              </a:rPr>
              <a:t>تنها </a:t>
            </a:r>
            <a:r>
              <a:rPr lang="fa-IR" dirty="0">
                <a:solidFill>
                  <a:schemeClr val="tx1"/>
                </a:solidFill>
                <a:cs typeface="B Lotus" pitchFamily="2" charset="-78"/>
              </a:rPr>
              <a:t>شامل مسائل مربوط به خريدوفروش از اينترنت است و خود، زيرمجموعه‌اي </a:t>
            </a:r>
            <a:r>
              <a:rPr lang="fa-IR" dirty="0" smtClean="0">
                <a:solidFill>
                  <a:schemeClr val="tx1"/>
                </a:solidFill>
                <a:cs typeface="B Lotus" pitchFamily="2" charset="-78"/>
              </a:rPr>
              <a:t>از</a:t>
            </a:r>
            <a:r>
              <a:rPr lang="en-US" dirty="0" smtClean="0">
                <a:solidFill>
                  <a:schemeClr val="tx1"/>
                </a:solidFill>
                <a:cs typeface="B Lotus" pitchFamily="2" charset="-78"/>
              </a:rPr>
              <a:t>E-Business </a:t>
            </a:r>
            <a:r>
              <a:rPr lang="fa-IR" dirty="0" smtClean="0">
                <a:solidFill>
                  <a:schemeClr val="tx1"/>
                </a:solidFill>
                <a:cs typeface="B Lotus" pitchFamily="2" charset="-78"/>
              </a:rPr>
              <a:t> است</a:t>
            </a:r>
            <a:r>
              <a:rPr lang="fa-IR" dirty="0">
                <a:solidFill>
                  <a:schemeClr val="tx1"/>
                </a:solidFill>
                <a:cs typeface="B Lotus" pitchFamily="2" charset="-78"/>
              </a:rPr>
              <a:t>.</a:t>
            </a:r>
            <a:endParaRPr lang="en-US" dirty="0">
              <a:solidFill>
                <a:schemeClr val="tx1"/>
              </a:solidFill>
              <a:cs typeface="B Lotus" pitchFamily="2" charset="-78"/>
            </a:endParaRPr>
          </a:p>
        </p:txBody>
      </p:sp>
      <p:sp>
        <p:nvSpPr>
          <p:cNvPr id="6" name="Down Arrow Callout 5"/>
          <p:cNvSpPr/>
          <p:nvPr/>
        </p:nvSpPr>
        <p:spPr>
          <a:xfrm>
            <a:off x="1629982" y="2936247"/>
            <a:ext cx="5791200"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6">
                    <a:lumMod val="50000"/>
                  </a:schemeClr>
                </a:solidFill>
                <a:cs typeface="B Lotus" panose="00000400000000000000" pitchFamily="2" charset="-78"/>
              </a:rPr>
              <a:t>4- كاهش هزينه‌هاي تبليغات كالا به‌ویژه در سطح بين‌المللي </a:t>
            </a:r>
          </a:p>
        </p:txBody>
      </p:sp>
      <p:sp>
        <p:nvSpPr>
          <p:cNvPr id="7" name="Down Arrow Callout 6"/>
          <p:cNvSpPr/>
          <p:nvPr/>
        </p:nvSpPr>
        <p:spPr>
          <a:xfrm>
            <a:off x="2790824" y="4668984"/>
            <a:ext cx="3448050"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6">
                    <a:lumMod val="50000"/>
                  </a:schemeClr>
                </a:solidFill>
                <a:cs typeface="B Lotus" panose="00000400000000000000" pitchFamily="2" charset="-78"/>
              </a:rPr>
              <a:t>5- کسب‌وکار اینترنتی </a:t>
            </a:r>
          </a:p>
        </p:txBody>
      </p:sp>
      <p:sp>
        <p:nvSpPr>
          <p:cNvPr id="8" name="Down Arrow Callout 7"/>
          <p:cNvSpPr/>
          <p:nvPr/>
        </p:nvSpPr>
        <p:spPr>
          <a:xfrm>
            <a:off x="1629982" y="1435451"/>
            <a:ext cx="5791200"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6">
                    <a:lumMod val="50000"/>
                  </a:schemeClr>
                </a:solidFill>
                <a:cs typeface="B Lotus" panose="00000400000000000000" pitchFamily="2" charset="-78"/>
              </a:rPr>
              <a:t>3- از بین رفتن حضور واسطه</a:t>
            </a:r>
          </a:p>
        </p:txBody>
      </p:sp>
    </p:spTree>
    <p:extLst>
      <p:ext uri="{BB962C8B-B14F-4D97-AF65-F5344CB8AC3E}">
        <p14:creationId xmlns:p14="http://schemas.microsoft.com/office/powerpoint/2010/main" val="8367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1000"/>
                                        <p:tgtEl>
                                          <p:spTgt spid="4"/>
                                        </p:tgtEl>
                                      </p:cBhvr>
                                    </p:animEffect>
                                    <p:anim calcmode="lin" valueType="num">
                                      <p:cBhvr>
                                        <p:cTn id="94" dur="1000" fill="hold"/>
                                        <p:tgtEl>
                                          <p:spTgt spid="4"/>
                                        </p:tgtEl>
                                        <p:attrNameLst>
                                          <p:attrName>ppt_x</p:attrName>
                                        </p:attrNameLst>
                                      </p:cBhvr>
                                      <p:tavLst>
                                        <p:tav tm="0">
                                          <p:val>
                                            <p:strVal val="#ppt_x"/>
                                          </p:val>
                                        </p:tav>
                                        <p:tav tm="100000">
                                          <p:val>
                                            <p:strVal val="#ppt_x"/>
                                          </p:val>
                                        </p:tav>
                                      </p:tavLst>
                                    </p:anim>
                                    <p:anim calcmode="lin" valueType="num">
                                      <p:cBhvr>
                                        <p:cTn id="9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42898" y="2183102"/>
            <a:ext cx="8343900" cy="920061"/>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smtClean="0">
                <a:solidFill>
                  <a:schemeClr val="tx1"/>
                </a:solidFill>
                <a:cs typeface="B Lotus" pitchFamily="2" charset="-78"/>
              </a:rPr>
              <a:t>1- نبود </a:t>
            </a:r>
            <a:r>
              <a:rPr lang="fa-IR" dirty="0">
                <a:solidFill>
                  <a:schemeClr val="tx1"/>
                </a:solidFill>
                <a:cs typeface="B Lotus" pitchFamily="2" charset="-78"/>
              </a:rPr>
              <a:t>محدودیت </a:t>
            </a:r>
            <a:r>
              <a:rPr lang="fa-IR" dirty="0" smtClean="0">
                <a:solidFill>
                  <a:schemeClr val="tx1"/>
                </a:solidFill>
                <a:cs typeface="B Lotus" pitchFamily="2" charset="-78"/>
              </a:rPr>
              <a:t>جغرافيايي</a:t>
            </a:r>
            <a:r>
              <a:rPr lang="fa-IR" dirty="0">
                <a:solidFill>
                  <a:schemeClr val="tx1"/>
                </a:solidFill>
                <a:cs typeface="B Lotus" pitchFamily="2" charset="-78"/>
              </a:rPr>
              <a:t>	</a:t>
            </a:r>
            <a:r>
              <a:rPr lang="fa-IR" dirty="0" smtClean="0">
                <a:solidFill>
                  <a:schemeClr val="tx1"/>
                </a:solidFill>
                <a:cs typeface="B Lotus" pitchFamily="2" charset="-78"/>
              </a:rPr>
              <a:t>2-</a:t>
            </a:r>
            <a:r>
              <a:rPr lang="fa-IR" dirty="0">
                <a:solidFill>
                  <a:schemeClr val="tx1"/>
                </a:solidFill>
                <a:cs typeface="B Lotus" pitchFamily="2" charset="-78"/>
              </a:rPr>
              <a:t> </a:t>
            </a:r>
            <a:r>
              <a:rPr lang="fa-IR" dirty="0" smtClean="0">
                <a:solidFill>
                  <a:schemeClr val="tx1"/>
                </a:solidFill>
                <a:cs typeface="B Lotus" pitchFamily="2" charset="-78"/>
              </a:rPr>
              <a:t>نبود </a:t>
            </a:r>
            <a:r>
              <a:rPr lang="fa-IR" dirty="0">
                <a:solidFill>
                  <a:schemeClr val="tx1"/>
                </a:solidFill>
                <a:cs typeface="B Lotus" pitchFamily="2" charset="-78"/>
              </a:rPr>
              <a:t>محدودیت </a:t>
            </a:r>
            <a:r>
              <a:rPr lang="fa-IR" dirty="0" smtClean="0">
                <a:solidFill>
                  <a:schemeClr val="tx1"/>
                </a:solidFill>
                <a:cs typeface="B Lotus" pitchFamily="2" charset="-78"/>
              </a:rPr>
              <a:t>زماني		3- كم </a:t>
            </a:r>
            <a:r>
              <a:rPr lang="fa-IR" dirty="0">
                <a:solidFill>
                  <a:schemeClr val="tx1"/>
                </a:solidFill>
                <a:cs typeface="B Lotus" pitchFamily="2" charset="-78"/>
              </a:rPr>
              <a:t>هزينه </a:t>
            </a:r>
            <a:r>
              <a:rPr lang="fa-IR" dirty="0" smtClean="0">
                <a:solidFill>
                  <a:schemeClr val="tx1"/>
                </a:solidFill>
                <a:cs typeface="B Lotus" pitchFamily="2" charset="-78"/>
              </a:rPr>
              <a:t>بودن</a:t>
            </a:r>
          </a:p>
          <a:p>
            <a:pPr algn="ctr" rtl="1"/>
            <a:r>
              <a:rPr lang="fa-IR" dirty="0" smtClean="0">
                <a:solidFill>
                  <a:schemeClr val="tx1"/>
                </a:solidFill>
                <a:cs typeface="B Lotus" pitchFamily="2" charset="-78"/>
              </a:rPr>
              <a:t>        4- سرعت </a:t>
            </a:r>
            <a:r>
              <a:rPr lang="fa-IR" dirty="0">
                <a:solidFill>
                  <a:schemeClr val="tx1"/>
                </a:solidFill>
                <a:cs typeface="B Lotus" pitchFamily="2" charset="-78"/>
              </a:rPr>
              <a:t>قابل </a:t>
            </a:r>
            <a:r>
              <a:rPr lang="fa-IR" dirty="0" smtClean="0">
                <a:solidFill>
                  <a:schemeClr val="tx1"/>
                </a:solidFill>
                <a:cs typeface="B Lotus" pitchFamily="2" charset="-78"/>
              </a:rPr>
              <a:t>ملاحظه</a:t>
            </a:r>
            <a:r>
              <a:rPr lang="fa-IR" dirty="0">
                <a:solidFill>
                  <a:schemeClr val="tx1"/>
                </a:solidFill>
                <a:cs typeface="B Lotus" pitchFamily="2" charset="-78"/>
              </a:rPr>
              <a:t>	</a:t>
            </a:r>
            <a:r>
              <a:rPr lang="fa-IR" dirty="0" smtClean="0">
                <a:solidFill>
                  <a:schemeClr val="tx1"/>
                </a:solidFill>
                <a:cs typeface="B Lotus" pitchFamily="2" charset="-78"/>
              </a:rPr>
              <a:t>  5- كاهش </a:t>
            </a:r>
            <a:r>
              <a:rPr lang="fa-IR" dirty="0">
                <a:solidFill>
                  <a:schemeClr val="tx1"/>
                </a:solidFill>
                <a:cs typeface="B Lotus" pitchFamily="2" charset="-78"/>
              </a:rPr>
              <a:t>قيمت </a:t>
            </a:r>
            <a:r>
              <a:rPr lang="fa-IR" dirty="0" smtClean="0">
                <a:solidFill>
                  <a:schemeClr val="tx1"/>
                </a:solidFill>
                <a:cs typeface="B Lotus" pitchFamily="2" charset="-78"/>
              </a:rPr>
              <a:t>محصول	6- سفارشی‌سازی</a:t>
            </a:r>
            <a:endParaRPr lang="en-US" dirty="0" smtClean="0">
              <a:solidFill>
                <a:schemeClr val="tx1"/>
              </a:solidFill>
              <a:effectLst/>
              <a:cs typeface="B Lotus" pitchFamily="2" charset="-78"/>
            </a:endParaRPr>
          </a:p>
        </p:txBody>
      </p:sp>
      <p:sp>
        <p:nvSpPr>
          <p:cNvPr id="6" name="Down Arrow Callout 5"/>
          <p:cNvSpPr/>
          <p:nvPr/>
        </p:nvSpPr>
        <p:spPr>
          <a:xfrm>
            <a:off x="2937857" y="1828800"/>
            <a:ext cx="3153982"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6- مزایای </a:t>
            </a:r>
            <a:r>
              <a:rPr lang="fa-IR" b="1" dirty="0">
                <a:solidFill>
                  <a:schemeClr val="accent6">
                    <a:lumMod val="50000"/>
                  </a:schemeClr>
                </a:solidFill>
                <a:cs typeface="B Lotus" panose="00000400000000000000" pitchFamily="2" charset="-78"/>
              </a:rPr>
              <a:t>کسب‌وکار اینترنتی</a:t>
            </a:r>
            <a:endParaRPr lang="en-US" b="1" dirty="0">
              <a:solidFill>
                <a:schemeClr val="accent6">
                  <a:lumMod val="50000"/>
                </a:schemeClr>
              </a:solidFill>
              <a:effectLst/>
              <a:cs typeface="B Lotus" panose="00000400000000000000" pitchFamily="2" charset="-78"/>
            </a:endParaRPr>
          </a:p>
        </p:txBody>
      </p:sp>
      <p:sp>
        <p:nvSpPr>
          <p:cNvPr id="12" name="Round Diagonal Corner Rectangle 11"/>
          <p:cNvSpPr/>
          <p:nvPr/>
        </p:nvSpPr>
        <p:spPr>
          <a:xfrm>
            <a:off x="342898" y="3208695"/>
            <a:ext cx="8343900" cy="1012067"/>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امروزه کسب‌وکارهای اينترنتي بسيار متنوع‌اند، اما به ‌طور كلي کسب‌وکار اینترنتی بر ارايه «محصول» یا «خدمت» و فروش آنها متمرکز است؛ مهم‌ترين فعالیت‌های بر بستر فضای مجازی را مي‌توان به 10 گروه عمده </a:t>
            </a:r>
            <a:r>
              <a:rPr lang="fa-IR" dirty="0" smtClean="0">
                <a:solidFill>
                  <a:schemeClr val="tx1"/>
                </a:solidFill>
                <a:cs typeface="B Lotus" pitchFamily="2" charset="-78"/>
              </a:rPr>
              <a:t>فوق تقسیم‌بندی </a:t>
            </a:r>
            <a:r>
              <a:rPr lang="fa-IR" dirty="0">
                <a:solidFill>
                  <a:schemeClr val="tx1"/>
                </a:solidFill>
                <a:cs typeface="B Lotus" pitchFamily="2" charset="-78"/>
              </a:rPr>
              <a:t>كرد:</a:t>
            </a:r>
            <a:endParaRPr lang="en-US" dirty="0" smtClean="0">
              <a:solidFill>
                <a:schemeClr val="tx1"/>
              </a:solidFill>
              <a:effectLst/>
              <a:cs typeface="B Lotus" pitchFamily="2" charset="-78"/>
            </a:endParaRPr>
          </a:p>
        </p:txBody>
      </p:sp>
      <p:pic>
        <p:nvPicPr>
          <p:cNvPr id="10" name="Picture 9"/>
          <p:cNvPicPr>
            <a:picLocks noChangeAspect="1"/>
          </p:cNvPicPr>
          <p:nvPr/>
        </p:nvPicPr>
        <p:blipFill>
          <a:blip r:embed="rId3" cstate="print"/>
          <a:stretch>
            <a:fillRect/>
          </a:stretch>
        </p:blipFill>
        <p:spPr>
          <a:xfrm>
            <a:off x="-28304" y="-29837"/>
            <a:ext cx="9248434" cy="1511939"/>
          </a:xfrm>
          <a:prstGeom prst="rect">
            <a:avLst/>
          </a:prstGeom>
        </p:spPr>
      </p:pic>
    </p:spTree>
    <p:extLst>
      <p:ext uri="{BB962C8B-B14F-4D97-AF65-F5344CB8AC3E}">
        <p14:creationId xmlns:p14="http://schemas.microsoft.com/office/powerpoint/2010/main" val="29949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40752" y="7620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stretch>
            <a:fillRect/>
          </a:stretch>
        </p:blipFill>
        <p:spPr>
          <a:xfrm>
            <a:off x="-37013" y="-21128"/>
            <a:ext cx="9248434" cy="1511939"/>
          </a:xfrm>
          <a:prstGeom prst="rect">
            <a:avLst/>
          </a:prstGeom>
        </p:spPr>
      </p:pic>
    </p:spTree>
    <p:extLst>
      <p:ext uri="{BB962C8B-B14F-4D97-AF65-F5344CB8AC3E}">
        <p14:creationId xmlns:p14="http://schemas.microsoft.com/office/powerpoint/2010/main" val="7674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7013" y="-21128"/>
            <a:ext cx="9248434" cy="1511939"/>
          </a:xfrm>
          <a:prstGeom prst="rect">
            <a:avLst/>
          </a:prstGeom>
        </p:spPr>
      </p:pic>
      <p:sp>
        <p:nvSpPr>
          <p:cNvPr id="5" name="Round Diagonal Corner Rectangle 4"/>
          <p:cNvSpPr/>
          <p:nvPr/>
        </p:nvSpPr>
        <p:spPr>
          <a:xfrm>
            <a:off x="342898" y="2140189"/>
            <a:ext cx="8343900" cy="1113274"/>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به خریدی که افراد به جای رفتن به محیط بیرون و خرید از فروشگاه‌های سنتی و مدرن، در خانه خود با استفاده از اینترنت انجام می‌دهند، «خرید الکترونیک» گفته شده و وب‌سایتی که شامل خدمات و کالاهایی برای عرضه به کاربران اینترنتی باشد «فروشگاه مجازی یا اینترنتی» شناخته می‌شود. </a:t>
            </a:r>
            <a:endParaRPr lang="en-US" dirty="0" smtClean="0">
              <a:solidFill>
                <a:schemeClr val="tx1"/>
              </a:solidFill>
              <a:effectLst/>
              <a:cs typeface="B Lotus" pitchFamily="2" charset="-78"/>
            </a:endParaRPr>
          </a:p>
        </p:txBody>
      </p:sp>
      <p:sp>
        <p:nvSpPr>
          <p:cNvPr id="6" name="Down Arrow Callout 5"/>
          <p:cNvSpPr/>
          <p:nvPr/>
        </p:nvSpPr>
        <p:spPr>
          <a:xfrm>
            <a:off x="2937857" y="1828800"/>
            <a:ext cx="3153982" cy="484909"/>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7- خرید </a:t>
            </a:r>
            <a:r>
              <a:rPr lang="fa-IR" b="1" dirty="0">
                <a:solidFill>
                  <a:schemeClr val="accent6">
                    <a:lumMod val="50000"/>
                  </a:schemeClr>
                </a:solidFill>
                <a:cs typeface="B Lotus" panose="00000400000000000000" pitchFamily="2" charset="-78"/>
              </a:rPr>
              <a:t>الکترونیک </a:t>
            </a:r>
            <a:endParaRPr lang="en-US" b="1" dirty="0">
              <a:solidFill>
                <a:schemeClr val="accent6">
                  <a:lumMod val="50000"/>
                </a:schemeClr>
              </a:solidFill>
              <a:effectLst/>
              <a:cs typeface="B Lotus" panose="00000400000000000000" pitchFamily="2" charset="-78"/>
            </a:endParaRPr>
          </a:p>
        </p:txBody>
      </p:sp>
    </p:spTree>
    <p:extLst>
      <p:ext uri="{BB962C8B-B14F-4D97-AF65-F5344CB8AC3E}">
        <p14:creationId xmlns:p14="http://schemas.microsoft.com/office/powerpoint/2010/main" val="22122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42898" y="1644913"/>
            <a:ext cx="8343900" cy="1012067"/>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اينترنت يكي از ابزارهايي است كه اطلاعات زيادي را از طريق بانك‌هاي اطلاعاتي در قالب كتابخانه‌هاي ديجيتالي، سايت‌هاي دانشگاهي، وبلاگ‌ها و... در اختيار افراد قرار مي‌دهد كه استفاده بهينه از اين محيط مي‌تواند كمك بسيار زيادي به دانش و آگاهی افراد خانواده داشته باشد؛ </a:t>
            </a:r>
            <a:endParaRPr lang="en-US" dirty="0" smtClean="0">
              <a:solidFill>
                <a:schemeClr val="tx1"/>
              </a:solidFill>
              <a:effectLst/>
              <a:cs typeface="B Lotus" pitchFamily="2" charset="-78"/>
            </a:endParaRPr>
          </a:p>
        </p:txBody>
      </p:sp>
      <p:sp>
        <p:nvSpPr>
          <p:cNvPr id="4" name="Round Diagonal Corner Rectangle 3"/>
          <p:cNvSpPr/>
          <p:nvPr/>
        </p:nvSpPr>
        <p:spPr>
          <a:xfrm>
            <a:off x="353630" y="3124200"/>
            <a:ext cx="8343900" cy="167640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فناوری اطلاعات به طور عام و اینترنت‌ ‌به شکل خاص، بستر بی‌نظیری فراهم کرده که در آن‌ ‌دین‌پژوهی و معنویت‌طلبی بسیار آسان‌تر، بیشتر و‌ ‌مطلوب‌تر از گذشته شده است. </a:t>
            </a:r>
            <a:r>
              <a:rPr lang="fa-IR" dirty="0" smtClean="0">
                <a:solidFill>
                  <a:schemeClr val="tx1"/>
                </a:solidFill>
                <a:cs typeface="B Lotus" pitchFamily="2" charset="-78"/>
              </a:rPr>
              <a:t>‌در </a:t>
            </a:r>
            <a:r>
              <a:rPr lang="fa-IR" dirty="0">
                <a:solidFill>
                  <a:schemeClr val="tx1"/>
                </a:solidFill>
                <a:cs typeface="B Lotus" pitchFamily="2" charset="-78"/>
              </a:rPr>
              <a:t>این زمینه آمارهایی وجود دارد که میزان‌ ‌دین‌پژوهی در اینترنت را در حد 25 تا 30درصد کل‌ ‌کاوش‌های اینترنتی اعلام کرده‌اند و این نشانگر بازگشت و‌ ‌اقبال نسل جدید جهان به دین و معنویت و همچنین‌ ‌بیانگر ضرورت بهره‌گیری از فناوری اطلاعات و اینترنت در‌ ‌این زمینه است. </a:t>
            </a:r>
            <a:endParaRPr lang="en-US" dirty="0">
              <a:solidFill>
                <a:schemeClr val="tx1"/>
              </a:solidFill>
              <a:effectLst/>
              <a:cs typeface="B Lotus" pitchFamily="2" charset="-78"/>
            </a:endParaRPr>
          </a:p>
        </p:txBody>
      </p:sp>
      <p:sp>
        <p:nvSpPr>
          <p:cNvPr id="6" name="Down Arrow Callout 5"/>
          <p:cNvSpPr/>
          <p:nvPr/>
        </p:nvSpPr>
        <p:spPr>
          <a:xfrm>
            <a:off x="2937857" y="1301928"/>
            <a:ext cx="3153982"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1- ارتقاي </a:t>
            </a:r>
            <a:r>
              <a:rPr lang="fa-IR" b="1" dirty="0">
                <a:solidFill>
                  <a:schemeClr val="accent6">
                    <a:lumMod val="50000"/>
                  </a:schemeClr>
                </a:solidFill>
                <a:cs typeface="B Lotus" panose="00000400000000000000" pitchFamily="2" charset="-78"/>
              </a:rPr>
              <a:t>دانش و آگاهی</a:t>
            </a:r>
            <a:endParaRPr lang="en-US" b="1" dirty="0">
              <a:solidFill>
                <a:schemeClr val="accent6">
                  <a:lumMod val="50000"/>
                </a:schemeClr>
              </a:solidFill>
              <a:effectLst/>
              <a:cs typeface="B Lotus" panose="00000400000000000000" pitchFamily="2" charset="-78"/>
            </a:endParaRPr>
          </a:p>
        </p:txBody>
      </p:sp>
      <p:sp>
        <p:nvSpPr>
          <p:cNvPr id="7" name="Down Arrow Callout 6"/>
          <p:cNvSpPr/>
          <p:nvPr/>
        </p:nvSpPr>
        <p:spPr>
          <a:xfrm>
            <a:off x="3471860" y="2776588"/>
            <a:ext cx="2085973"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2- تبلیغ </a:t>
            </a:r>
            <a:r>
              <a:rPr lang="fa-IR" b="1" dirty="0">
                <a:solidFill>
                  <a:schemeClr val="accent6">
                    <a:lumMod val="50000"/>
                  </a:schemeClr>
                </a:solidFill>
                <a:cs typeface="B Lotus" panose="00000400000000000000" pitchFamily="2" charset="-78"/>
              </a:rPr>
              <a:t>و ترویج دین</a:t>
            </a:r>
            <a:endParaRPr lang="en-US" b="1" dirty="0">
              <a:solidFill>
                <a:schemeClr val="accent6">
                  <a:lumMod val="50000"/>
                </a:schemeClr>
              </a:solidFill>
              <a:effectLst/>
              <a:cs typeface="B Lotus" panose="00000400000000000000" pitchFamily="2" charset="-78"/>
            </a:endParaRPr>
          </a:p>
        </p:txBody>
      </p:sp>
      <p:sp>
        <p:nvSpPr>
          <p:cNvPr id="8" name="Round Diagonal Corner Rectangle 7"/>
          <p:cNvSpPr/>
          <p:nvPr/>
        </p:nvSpPr>
        <p:spPr>
          <a:xfrm>
            <a:off x="342898" y="5249958"/>
            <a:ext cx="8343900" cy="1529661"/>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خوب است بدانید که در‌‌ موضوعات کلام اسلامی و شیعی و مباحث حوزوی سهم منابع اینترنتی نسبت به منابع‌ ‌کتابخانه‌ای کمتر است چرا که درصد متون و منابع‌ ‌اسلامی که به فضای مجازی اینترنت راه یافته‌اند، در‌ ‌مقایسه با کل منابع اسلامی یا حتی منابع یک کتابخانه‌ ‌معتبر بسیار کمتر است. </a:t>
            </a:r>
          </a:p>
          <a:p>
            <a:pPr algn="ctr" rtl="1"/>
            <a:r>
              <a:rPr lang="fa-IR" dirty="0">
                <a:solidFill>
                  <a:schemeClr val="tx1"/>
                </a:solidFill>
                <a:cs typeface="B Lotus" pitchFamily="2" charset="-78"/>
              </a:rPr>
              <a:t>کمبود در این حوزه به‌خوبی محسوس است و محققان، پژوهشگران، عالمان و دین‌پژوهان باید فرصت استفاده از فضای اینترنت را بیش از پیش جدی بگیرند.</a:t>
            </a:r>
          </a:p>
        </p:txBody>
      </p:sp>
      <p:sp>
        <p:nvSpPr>
          <p:cNvPr id="10" name="Down Arrow Callout 9"/>
          <p:cNvSpPr/>
          <p:nvPr/>
        </p:nvSpPr>
        <p:spPr>
          <a:xfrm>
            <a:off x="2658512" y="4902927"/>
            <a:ext cx="3712667"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3- اطلاع‌رسانی </a:t>
            </a:r>
            <a:r>
              <a:rPr lang="fa-IR" b="1" dirty="0">
                <a:solidFill>
                  <a:schemeClr val="accent6">
                    <a:lumMod val="50000"/>
                  </a:schemeClr>
                </a:solidFill>
                <a:cs typeface="B Lotus" panose="00000400000000000000" pitchFamily="2" charset="-78"/>
              </a:rPr>
              <a:t>و انتشار موضوعات اسلامی </a:t>
            </a:r>
            <a:endParaRPr lang="en-US" b="1" dirty="0">
              <a:solidFill>
                <a:schemeClr val="accent6">
                  <a:lumMod val="50000"/>
                </a:schemeClr>
              </a:solidFill>
              <a:effectLst/>
              <a:cs typeface="B Lotus" panose="00000400000000000000" pitchFamily="2" charset="-78"/>
            </a:endParaRPr>
          </a:p>
        </p:txBody>
      </p:sp>
      <p:sp>
        <p:nvSpPr>
          <p:cNvPr id="12" name="Down Arrow Callout 11"/>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فرهنگی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23921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anim calcmode="lin" valueType="num">
                                      <p:cBhvr>
                                        <p:cTn id="87" dur="1000" fill="hold"/>
                                        <p:tgtEl>
                                          <p:spTgt spid="4"/>
                                        </p:tgtEl>
                                        <p:attrNameLst>
                                          <p:attrName>ppt_x</p:attrName>
                                        </p:attrNameLst>
                                      </p:cBhvr>
                                      <p:tavLst>
                                        <p:tav tm="0">
                                          <p:val>
                                            <p:strVal val="#ppt_x"/>
                                          </p:val>
                                        </p:tav>
                                        <p:tav tm="100000">
                                          <p:val>
                                            <p:strVal val="#ppt_x"/>
                                          </p:val>
                                        </p:tav>
                                      </p:tavLst>
                                    </p:anim>
                                    <p:anim calcmode="lin" valueType="num">
                                      <p:cBhvr>
                                        <p:cTn id="8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09864" y="1743501"/>
            <a:ext cx="8343900" cy="131211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اولين ويژگي فضاي مجازي اين است که زمان در آن پويا شده است. برعکس دنياي واقعي که زمان گذشته و آينده دارد، اين هم‌زماني در فضاي مجازي، نوعي پويايي را در کار ايجاد کرده است. روز و شب در فضاي مجازي وجود ندارد و هر زمان که شما به اينترنت وصل مي‌شويد، هزاران نفر را مي‌بينيد که آن‌لاين هستند و به کار مشغول‌اند.</a:t>
            </a:r>
            <a:endParaRPr lang="en-US" dirty="0" smtClean="0">
              <a:solidFill>
                <a:schemeClr val="tx1"/>
              </a:solidFill>
              <a:effectLst/>
              <a:cs typeface="B Lotus" pitchFamily="2" charset="-78"/>
            </a:endParaRPr>
          </a:p>
        </p:txBody>
      </p:sp>
      <p:sp>
        <p:nvSpPr>
          <p:cNvPr id="5" name="Round Diagonal Corner Rectangle 4"/>
          <p:cNvSpPr/>
          <p:nvPr/>
        </p:nvSpPr>
        <p:spPr>
          <a:xfrm>
            <a:off x="409864" y="3629892"/>
            <a:ext cx="8343900" cy="114300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ويژگي دوم فضاي مجازي، فشردگي مکان است. در زمان‌هاي قديم فاصله جغرافيايي محدوديت محسوب مي‌شد، در حالي كه در اين فضا از بين رفته است و در اين محيط همه جهان با هم همسايه شده‌اند. افراد بدون طي مسافت فيزيکي مي‌توانند با دوستان، همکاران، جوامع و فرهنگ‌هاي مختلف آشنا شوند و تعاملات درازمدت برقرار کنند.</a:t>
            </a:r>
            <a:endParaRPr lang="en-US" dirty="0" smtClean="0">
              <a:solidFill>
                <a:schemeClr val="tx1"/>
              </a:solidFill>
              <a:effectLst/>
              <a:cs typeface="B Lotus" pitchFamily="2" charset="-78"/>
            </a:endParaRPr>
          </a:p>
        </p:txBody>
      </p:sp>
      <p:sp>
        <p:nvSpPr>
          <p:cNvPr id="6" name="Round Diagonal Corner Rectangle 5"/>
          <p:cNvSpPr/>
          <p:nvPr/>
        </p:nvSpPr>
        <p:spPr>
          <a:xfrm>
            <a:off x="398491" y="5334000"/>
            <a:ext cx="8343900" cy="1143000"/>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B Lotus" pitchFamily="2" charset="-78"/>
              </a:rPr>
              <a:t>جهان مجازي از محيطي متکثر، عددي، غيرمرکزي و به‌هم‌پیوسته برخوردار است. همين ويژگي سوم باعث لايه‌اي شدن فضاي مجازي مي‌شود که طبقه‌بندی اطلاعات و دسترسي به آنها را بسيار سرعت مي‌بخشد. اطلاعات مربوط به اشخاص، علوم، اديان، هنرها، اشيا و اماکن همگي در فضاي مجازي به‌راحتی قابل‌ دسترسی هستند.</a:t>
            </a:r>
            <a:endParaRPr lang="en-US" dirty="0">
              <a:solidFill>
                <a:schemeClr val="tx1"/>
              </a:solidFill>
              <a:effectLst/>
              <a:cs typeface="B Lotus" pitchFamily="2" charset="-78"/>
            </a:endParaRPr>
          </a:p>
        </p:txBody>
      </p:sp>
      <p:sp>
        <p:nvSpPr>
          <p:cNvPr id="7" name="Down Arrow Callout 6"/>
          <p:cNvSpPr/>
          <p:nvPr/>
        </p:nvSpPr>
        <p:spPr>
          <a:xfrm>
            <a:off x="3662651" y="1390072"/>
            <a:ext cx="1724025"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rgbClr val="0070C0"/>
                </a:solidFill>
                <a:cs typeface="B Lotus" panose="00000400000000000000" pitchFamily="2" charset="-78"/>
              </a:rPr>
              <a:t>1- </a:t>
            </a:r>
            <a:r>
              <a:rPr lang="fa-IR" sz="2000" b="1" dirty="0" smtClean="0">
                <a:solidFill>
                  <a:srgbClr val="0070C0"/>
                </a:solidFill>
                <a:cs typeface="B Lotus" panose="00000400000000000000" pitchFamily="2" charset="-78"/>
              </a:rPr>
              <a:t>پویایی زمان</a:t>
            </a:r>
            <a:endParaRPr lang="en-US" sz="2000" b="1" dirty="0">
              <a:solidFill>
                <a:srgbClr val="0070C0"/>
              </a:solidFill>
              <a:cs typeface="B Lotus" panose="00000400000000000000" pitchFamily="2" charset="-78"/>
            </a:endParaRPr>
          </a:p>
        </p:txBody>
      </p:sp>
      <p:sp>
        <p:nvSpPr>
          <p:cNvPr id="10" name="Down Arrow Callout 9"/>
          <p:cNvSpPr/>
          <p:nvPr/>
        </p:nvSpPr>
        <p:spPr>
          <a:xfrm>
            <a:off x="3592991" y="3273976"/>
            <a:ext cx="1977646"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0070C0"/>
                </a:solidFill>
                <a:cs typeface="B Lotus" panose="00000400000000000000" pitchFamily="2" charset="-78"/>
              </a:rPr>
              <a:t>2- فشردگی مکان</a:t>
            </a:r>
            <a:endParaRPr lang="en-US" sz="2000" b="1" dirty="0">
              <a:solidFill>
                <a:srgbClr val="0070C0"/>
              </a:solidFill>
              <a:cs typeface="B Lotus" panose="00000400000000000000" pitchFamily="2" charset="-78"/>
            </a:endParaRPr>
          </a:p>
        </p:txBody>
      </p:sp>
      <p:sp>
        <p:nvSpPr>
          <p:cNvPr id="11" name="Down Arrow Callout 10"/>
          <p:cNvSpPr/>
          <p:nvPr/>
        </p:nvSpPr>
        <p:spPr>
          <a:xfrm>
            <a:off x="3427226" y="4980012"/>
            <a:ext cx="2194873"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0070C0"/>
                </a:solidFill>
                <a:cs typeface="B Lotus" panose="00000400000000000000" pitchFamily="2" charset="-78"/>
              </a:rPr>
              <a:t>3- تکثر وتنوع عددی</a:t>
            </a:r>
            <a:endParaRPr lang="en-US" sz="2000" b="1" dirty="0">
              <a:solidFill>
                <a:srgbClr val="0070C0"/>
              </a:solidFill>
              <a:cs typeface="B Lotus" panose="00000400000000000000" pitchFamily="2" charset="-78"/>
            </a:endParaRPr>
          </a:p>
        </p:txBody>
      </p:sp>
      <p:sp>
        <p:nvSpPr>
          <p:cNvPr id="9" name="Down Arrow Callout 8"/>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ویژگی‌های فضاي مجازي</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11896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1000"/>
                                        <p:tgtEl>
                                          <p:spTgt spid="6"/>
                                        </p:tgtEl>
                                      </p:cBhvr>
                                    </p:animEffect>
                                    <p:anim calcmode="lin" valueType="num">
                                      <p:cBhvr>
                                        <p:cTn id="94" dur="1000" fill="hold"/>
                                        <p:tgtEl>
                                          <p:spTgt spid="6"/>
                                        </p:tgtEl>
                                        <p:attrNameLst>
                                          <p:attrName>ppt_x</p:attrName>
                                        </p:attrNameLst>
                                      </p:cBhvr>
                                      <p:tavLst>
                                        <p:tav tm="0">
                                          <p:val>
                                            <p:strVal val="#ppt_x"/>
                                          </p:val>
                                        </p:tav>
                                        <p:tav tm="100000">
                                          <p:val>
                                            <p:strVal val="#ppt_x"/>
                                          </p:val>
                                        </p:tav>
                                      </p:tavLst>
                                    </p:anim>
                                    <p:anim calcmode="lin" valueType="num">
                                      <p:cBhvr>
                                        <p:cTn id="9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فرهنگی </a:t>
            </a:r>
            <a:endParaRPr lang="en-US" sz="2400" dirty="0" smtClean="0">
              <a:solidFill>
                <a:schemeClr val="bg1"/>
              </a:solidFill>
              <a:effectLst/>
              <a:cs typeface="B Titr" pitchFamily="2" charset="-78"/>
            </a:endParaRPr>
          </a:p>
        </p:txBody>
      </p:sp>
      <p:sp>
        <p:nvSpPr>
          <p:cNvPr id="7" name="Round Diagonal Corner Rectangle 6"/>
          <p:cNvSpPr/>
          <p:nvPr/>
        </p:nvSpPr>
        <p:spPr>
          <a:xfrm>
            <a:off x="353630" y="2164321"/>
            <a:ext cx="8343900" cy="1145005"/>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امروزه مکاتب کلامی و متکلمان برجسته‌ ‌گوناگون در مغرب‌زمین ظهور کرده‌اند که دیدگاه‌های‌ ‌برخی از آنان نقاط مشترک زیادی با دیدگاه‌های اسلامی و شیعی‌ ‌دارد. در چنین‌ ‌موضوعاتی به‌جرأت می‌توان گفت که منابع اینترنتی،‌ ‌بسیار بیشتر از منابع کتابخانه‌ای موجود در کتابخانه‌های‌ ‌ماست.</a:t>
            </a:r>
            <a:endParaRPr lang="en-US" dirty="0">
              <a:solidFill>
                <a:schemeClr val="tx1"/>
              </a:solidFill>
              <a:cs typeface="B Lotus" pitchFamily="2" charset="-78"/>
            </a:endParaRPr>
          </a:p>
        </p:txBody>
      </p:sp>
      <p:sp>
        <p:nvSpPr>
          <p:cNvPr id="8" name="Down Arrow Callout 7"/>
          <p:cNvSpPr/>
          <p:nvPr/>
        </p:nvSpPr>
        <p:spPr>
          <a:xfrm>
            <a:off x="3126631" y="1828190"/>
            <a:ext cx="2776430"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accent6">
                    <a:lumMod val="50000"/>
                  </a:schemeClr>
                </a:solidFill>
                <a:cs typeface="B Lotus" panose="00000400000000000000" pitchFamily="2" charset="-78"/>
              </a:rPr>
              <a:t>4- آشنایی با نظرهاي دیگر مکاتب</a:t>
            </a:r>
          </a:p>
        </p:txBody>
      </p:sp>
    </p:spTree>
    <p:extLst>
      <p:ext uri="{BB962C8B-B14F-4D97-AF65-F5344CB8AC3E}">
        <p14:creationId xmlns:p14="http://schemas.microsoft.com/office/powerpoint/2010/main" val="31934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53632" y="1262992"/>
            <a:ext cx="8343900" cy="1119865"/>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اینترنت یکی از مهم‌ترین فناوری‌های رسانه‌ای است که به صورت مستقیم و غیرمستقیم بر همه عرصه‌های حیات فردی و جمعی انسان تأثیر گذاشته و فراتر از تغییر عرصه‌های اجتماعی، سیاسی و فرهنگی؛ تعاملات اجتماعی، ارتباطات و سبک زندگی را تغییر داده </a:t>
            </a:r>
            <a:r>
              <a:rPr lang="fa-IR" dirty="0" smtClean="0">
                <a:solidFill>
                  <a:schemeClr val="tx1"/>
                </a:solidFill>
                <a:cs typeface="B Lotus" pitchFamily="2" charset="-78"/>
              </a:rPr>
              <a:t>است.</a:t>
            </a:r>
            <a:endParaRPr lang="fa-IR" dirty="0">
              <a:solidFill>
                <a:schemeClr val="tx1"/>
              </a:solidFill>
              <a:cs typeface="B Lotus" pitchFamily="2" charset="-78"/>
            </a:endParaRPr>
          </a:p>
        </p:txBody>
      </p:sp>
      <p:sp>
        <p:nvSpPr>
          <p:cNvPr id="3" name="Round Diagonal Corner Rectangle 2"/>
          <p:cNvSpPr/>
          <p:nvPr/>
        </p:nvSpPr>
        <p:spPr>
          <a:xfrm>
            <a:off x="342898" y="2941320"/>
            <a:ext cx="8343900" cy="1110669"/>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اینترنت تعاملات و ارتباطات خانوادگی را افزایش بخشیده و فاصله‌ها را کم می‌کند و زحمت دیدارها و ملاقات‌هایی که سختی‌های جامعه‌ مدرن شهری و اجتماعی، کثرت و تعداد آن را امروزه کاهش داده است، از بین می‌برد. در واقع ارتباطات اینترنتی فرايند اجتماعی شدن را تسهيل و این‌گونه سرمایه اجتماعی فرد را افزایش می‌بخشد.</a:t>
            </a:r>
            <a:endParaRPr lang="en-US" dirty="0" smtClean="0">
              <a:solidFill>
                <a:schemeClr val="tx1"/>
              </a:solidFill>
              <a:effectLst/>
              <a:cs typeface="B Lotus" pitchFamily="2" charset="-78"/>
            </a:endParaRPr>
          </a:p>
        </p:txBody>
      </p:sp>
      <p:sp>
        <p:nvSpPr>
          <p:cNvPr id="4" name="Round Diagonal Corner Rectangle 3"/>
          <p:cNvSpPr/>
          <p:nvPr/>
        </p:nvSpPr>
        <p:spPr>
          <a:xfrm>
            <a:off x="385829" y="4617720"/>
            <a:ext cx="8343900" cy="13258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مصرف اینترنت در سال‌های اخیر به مجموعه رفتارهای فراغتی افزوده شده است. به طور کلی رواج فزاینده رسانه‌ها نقش مهمی در ایجاد و القای شکل‌های نوین هویت اجتماعی براساس الگوهای مصرف و فراغت داشته‌اند. </a:t>
            </a:r>
          </a:p>
          <a:p>
            <a:pPr algn="ctr" rtl="1"/>
            <a:r>
              <a:rPr lang="fa-IR" dirty="0">
                <a:solidFill>
                  <a:schemeClr val="tx1"/>
                </a:solidFill>
                <a:cs typeface="B Lotus" pitchFamily="2" charset="-78"/>
              </a:rPr>
              <a:t>طبق تحقیق دکتر «محمدسعید ذکایی» کارکرد بيشتر چت‌های جوانان ایرانی جنبه‌های فراغتی و سرگرم‌کننده آن است. </a:t>
            </a:r>
            <a:endParaRPr lang="en-US" dirty="0">
              <a:solidFill>
                <a:schemeClr val="tx1"/>
              </a:solidFill>
              <a:effectLst/>
              <a:cs typeface="B Lotus" pitchFamily="2" charset="-78"/>
            </a:endParaRPr>
          </a:p>
        </p:txBody>
      </p:sp>
      <p:sp>
        <p:nvSpPr>
          <p:cNvPr id="6" name="Down Arrow Callout 5"/>
          <p:cNvSpPr/>
          <p:nvPr/>
        </p:nvSpPr>
        <p:spPr>
          <a:xfrm>
            <a:off x="1629982" y="2591530"/>
            <a:ext cx="5791200"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1-  </a:t>
            </a:r>
            <a:r>
              <a:rPr lang="fa-IR" b="1" dirty="0">
                <a:solidFill>
                  <a:schemeClr val="accent6">
                    <a:lumMod val="50000"/>
                  </a:schemeClr>
                </a:solidFill>
                <a:cs typeface="B Lotus" panose="00000400000000000000" pitchFamily="2" charset="-78"/>
              </a:rPr>
              <a:t>کانونی برای همدردی، تعامل و حمایت خانوادگی و اجتماعی</a:t>
            </a:r>
            <a:endParaRPr lang="en-US" b="1" dirty="0">
              <a:solidFill>
                <a:schemeClr val="accent6">
                  <a:lumMod val="50000"/>
                </a:schemeClr>
              </a:solidFill>
              <a:effectLst/>
              <a:cs typeface="B Lotus" panose="00000400000000000000" pitchFamily="2" charset="-78"/>
            </a:endParaRPr>
          </a:p>
        </p:txBody>
      </p:sp>
      <p:sp>
        <p:nvSpPr>
          <p:cNvPr id="7" name="Down Arrow Callout 6"/>
          <p:cNvSpPr/>
          <p:nvPr/>
        </p:nvSpPr>
        <p:spPr>
          <a:xfrm>
            <a:off x="2663445" y="4256319"/>
            <a:ext cx="3724274"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2- محيطی </a:t>
            </a:r>
            <a:r>
              <a:rPr lang="fa-IR" b="1" dirty="0">
                <a:solidFill>
                  <a:schemeClr val="accent6">
                    <a:lumMod val="50000"/>
                  </a:schemeClr>
                </a:solidFill>
                <a:cs typeface="B Lotus" panose="00000400000000000000" pitchFamily="2" charset="-78"/>
              </a:rPr>
              <a:t>برای تفريح، سرگرمي و فراغت</a:t>
            </a:r>
            <a:endParaRPr lang="en-US" b="1" dirty="0">
              <a:solidFill>
                <a:schemeClr val="accent6">
                  <a:lumMod val="50000"/>
                </a:schemeClr>
              </a:solidFill>
              <a:effectLst/>
              <a:cs typeface="B Lotus" panose="00000400000000000000" pitchFamily="2" charset="-78"/>
            </a:endParaRPr>
          </a:p>
        </p:txBody>
      </p:sp>
      <p:sp>
        <p:nvSpPr>
          <p:cNvPr id="8" name="Down Arrow Callout 7"/>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اجتماعی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32086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42898" y="1630682"/>
            <a:ext cx="8343900" cy="1325152"/>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پیداست که اعضای این اجتماعات مجازی با پیوندهایی که با یکدیگر دارند، در مجموع به دنبال تحصیل هدفي مشترک در دنیای واقعی هستند که غالباً هدفی سیاسی، اجتماعی یا فرهنگی </a:t>
            </a:r>
            <a:r>
              <a:rPr lang="fa-IR" dirty="0" smtClean="0">
                <a:solidFill>
                  <a:schemeClr val="tx1"/>
                </a:solidFill>
                <a:cs typeface="B Lotus" pitchFamily="2" charset="-78"/>
              </a:rPr>
              <a:t>است. تأثیرگذاری </a:t>
            </a:r>
            <a:r>
              <a:rPr lang="fa-IR" dirty="0">
                <a:solidFill>
                  <a:schemeClr val="tx1"/>
                </a:solidFill>
                <a:cs typeface="B Lotus" pitchFamily="2" charset="-78"/>
              </a:rPr>
              <a:t>قابل توجه شبکه‌های اجتماعی بر میزان و کیفیت مشارکت‌های اجتماعی در جوامع مختلف به حدی بوده است که به‌تازگي تعداد قابل توجهی از این شبکه‌ها با هدف توسعه مشارکت اجتماعی مردم در زمینه‌های خاص ایجاد شده‌اند.</a:t>
            </a:r>
          </a:p>
        </p:txBody>
      </p:sp>
      <p:sp>
        <p:nvSpPr>
          <p:cNvPr id="4" name="Round Diagonal Corner Rectangle 3"/>
          <p:cNvSpPr/>
          <p:nvPr/>
        </p:nvSpPr>
        <p:spPr>
          <a:xfrm>
            <a:off x="353630" y="3432810"/>
            <a:ext cx="8343900" cy="159258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خرد جمعی به جریان سیال و پویای قوه تفکر و ذهن کاربران حاضر در چنین محیط‌هایی اطلاق می‌شود که به مثابه پردازشگر عظیمي، اطلاعات را پردازش و پایش </a:t>
            </a:r>
            <a:r>
              <a:rPr lang="fa-IR" dirty="0" smtClean="0">
                <a:solidFill>
                  <a:schemeClr val="tx1"/>
                </a:solidFill>
                <a:cs typeface="B Lotus" pitchFamily="2" charset="-78"/>
              </a:rPr>
              <a:t>می‌کند. نیروی </a:t>
            </a:r>
            <a:r>
              <a:rPr lang="fa-IR" dirty="0">
                <a:solidFill>
                  <a:schemeClr val="tx1"/>
                </a:solidFill>
                <a:cs typeface="B Lotus" pitchFamily="2" charset="-78"/>
              </a:rPr>
              <a:t>تفکر و ذهن کاربران شبکه اجتماعی به مدد تعاملات اجتماعی اینترنتی و بهره‌گیری از ابزارهای اینترنتی با یکدیگر ترکیب و همراه می‌شوند و نیرویی عظیم با قدرت پردازشی بالا پدید می‌آورند. این مطلب به‌خوبی این ضرب‌المثل را که: «همه‌چیز را همگان دانند» در ذهن تداعی می‌‌کند.</a:t>
            </a:r>
          </a:p>
        </p:txBody>
      </p:sp>
      <p:sp>
        <p:nvSpPr>
          <p:cNvPr id="6" name="Down Arrow Callout 5"/>
          <p:cNvSpPr/>
          <p:nvPr/>
        </p:nvSpPr>
        <p:spPr>
          <a:xfrm>
            <a:off x="2937857" y="1278863"/>
            <a:ext cx="3153982"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3- توسعه </a:t>
            </a:r>
            <a:r>
              <a:rPr lang="fa-IR" b="1" dirty="0">
                <a:solidFill>
                  <a:schemeClr val="accent6">
                    <a:lumMod val="50000"/>
                  </a:schemeClr>
                </a:solidFill>
                <a:cs typeface="B Lotus" panose="00000400000000000000" pitchFamily="2" charset="-78"/>
              </a:rPr>
              <a:t>مشارکت‌های اجتماعی</a:t>
            </a:r>
            <a:endParaRPr lang="en-US" b="1" dirty="0">
              <a:solidFill>
                <a:schemeClr val="accent6">
                  <a:lumMod val="50000"/>
                </a:schemeClr>
              </a:solidFill>
              <a:effectLst/>
              <a:cs typeface="B Lotus" panose="00000400000000000000" pitchFamily="2" charset="-78"/>
            </a:endParaRPr>
          </a:p>
        </p:txBody>
      </p:sp>
      <p:sp>
        <p:nvSpPr>
          <p:cNvPr id="7" name="Down Arrow Callout 6"/>
          <p:cNvSpPr/>
          <p:nvPr/>
        </p:nvSpPr>
        <p:spPr>
          <a:xfrm>
            <a:off x="2937857" y="3079356"/>
            <a:ext cx="3043231"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4- شکل‌گیری </a:t>
            </a:r>
            <a:r>
              <a:rPr lang="fa-IR" b="1" dirty="0">
                <a:solidFill>
                  <a:schemeClr val="accent6">
                    <a:lumMod val="50000"/>
                  </a:schemeClr>
                </a:solidFill>
                <a:cs typeface="B Lotus" panose="00000400000000000000" pitchFamily="2" charset="-78"/>
              </a:rPr>
              <a:t>و تقویت خرد جمعی</a:t>
            </a:r>
            <a:endParaRPr lang="en-US" b="1" dirty="0">
              <a:solidFill>
                <a:schemeClr val="accent6">
                  <a:lumMod val="50000"/>
                </a:schemeClr>
              </a:solidFill>
              <a:effectLst/>
              <a:cs typeface="B Lotus" panose="00000400000000000000" pitchFamily="2" charset="-78"/>
            </a:endParaRPr>
          </a:p>
        </p:txBody>
      </p:sp>
      <p:sp>
        <p:nvSpPr>
          <p:cNvPr id="8" name="Round Diagonal Corner Rectangle 7"/>
          <p:cNvSpPr/>
          <p:nvPr/>
        </p:nvSpPr>
        <p:spPr>
          <a:xfrm>
            <a:off x="353630" y="5464635"/>
            <a:ext cx="8343900" cy="1301061"/>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cs typeface="B Lotus" pitchFamily="2" charset="-78"/>
              </a:rPr>
              <a:t>اولویت تفکیک محیط‌های زنانه از مردانه در شرایط خاص و توصیه به کاهش اختلاط زن و مرد در اماکن عمومی (در صورتی که امر مهمی ضایع نشود)، از مسائلی است که روح معارف اسلام و سیره عملی پیامبر(ص) آن را تأکید و تقریر می‌کند</a:t>
            </a:r>
            <a:r>
              <a:rPr lang="fa-IR">
                <a:solidFill>
                  <a:schemeClr val="tx1"/>
                </a:solidFill>
                <a:cs typeface="B Lotus" pitchFamily="2" charset="-78"/>
              </a:rPr>
              <a:t>. </a:t>
            </a:r>
            <a:r>
              <a:rPr lang="fa-IR" smtClean="0">
                <a:solidFill>
                  <a:schemeClr val="tx1"/>
                </a:solidFill>
                <a:cs typeface="B Lotus" pitchFamily="2" charset="-78"/>
              </a:rPr>
              <a:t>توجه </a:t>
            </a:r>
            <a:r>
              <a:rPr lang="fa-IR" dirty="0">
                <a:solidFill>
                  <a:schemeClr val="tx1"/>
                </a:solidFill>
                <a:cs typeface="B Lotus" pitchFamily="2" charset="-78"/>
              </a:rPr>
              <a:t>به کاربردهای فضای مجازی برای تحقق این امر یکی از نکاتی است که در جامعه ما مورد غفلت قرار گرفته است. </a:t>
            </a:r>
          </a:p>
        </p:txBody>
      </p:sp>
      <p:sp>
        <p:nvSpPr>
          <p:cNvPr id="10" name="Down Arrow Callout 9"/>
          <p:cNvSpPr/>
          <p:nvPr/>
        </p:nvSpPr>
        <p:spPr>
          <a:xfrm>
            <a:off x="3321190" y="5124999"/>
            <a:ext cx="2408779" cy="533400"/>
          </a:xfrm>
          <a:prstGeom prst="downArrowCallout">
            <a:avLst/>
          </a:prstGeom>
          <a:solidFill>
            <a:schemeClr val="accent6">
              <a:lumMod val="60000"/>
              <a:lumOff val="4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accent6">
                    <a:lumMod val="50000"/>
                  </a:schemeClr>
                </a:solidFill>
                <a:cs typeface="B Lotus" panose="00000400000000000000" pitchFamily="2" charset="-78"/>
              </a:rPr>
              <a:t>5- رعایت </a:t>
            </a:r>
            <a:r>
              <a:rPr lang="fa-IR" b="1" dirty="0">
                <a:solidFill>
                  <a:schemeClr val="accent6">
                    <a:lumMod val="50000"/>
                  </a:schemeClr>
                </a:solidFill>
                <a:cs typeface="B Lotus" panose="00000400000000000000" pitchFamily="2" charset="-78"/>
              </a:rPr>
              <a:t>حریم زن و مرد</a:t>
            </a:r>
            <a:endParaRPr lang="en-US" b="1" dirty="0">
              <a:solidFill>
                <a:schemeClr val="accent6">
                  <a:lumMod val="50000"/>
                </a:schemeClr>
              </a:solidFill>
              <a:effectLst/>
              <a:cs typeface="B Lotus" panose="00000400000000000000" pitchFamily="2" charset="-78"/>
            </a:endParaRPr>
          </a:p>
        </p:txBody>
      </p:sp>
      <p:sp>
        <p:nvSpPr>
          <p:cNvPr id="11" name="Down Arrow Callout 10"/>
          <p:cNvSpPr/>
          <p:nvPr/>
        </p:nvSpPr>
        <p:spPr>
          <a:xfrm>
            <a:off x="0" y="0"/>
            <a:ext cx="9144000" cy="1409411"/>
          </a:xfrm>
          <a:prstGeom prst="downArrowCallo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bg1"/>
                </a:solidFill>
                <a:cs typeface="B Titr" pitchFamily="2" charset="-78"/>
              </a:rPr>
              <a:t>فرصت‌های اجتماعی </a:t>
            </a:r>
            <a:endParaRPr lang="en-US" sz="2400" dirty="0" smtClean="0">
              <a:solidFill>
                <a:schemeClr val="bg1"/>
              </a:solidFill>
              <a:effectLst/>
              <a:cs typeface="B Titr" pitchFamily="2" charset="-78"/>
            </a:endParaRPr>
          </a:p>
        </p:txBody>
      </p:sp>
    </p:spTree>
    <p:extLst>
      <p:ext uri="{BB962C8B-B14F-4D97-AF65-F5344CB8AC3E}">
        <p14:creationId xmlns:p14="http://schemas.microsoft.com/office/powerpoint/2010/main" val="20922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1000"/>
                                        <p:tgtEl>
                                          <p:spTgt spid="4"/>
                                        </p:tgtEl>
                                      </p:cBhvr>
                                    </p:animEffect>
                                    <p:anim calcmode="lin" valueType="num">
                                      <p:cBhvr>
                                        <p:cTn id="87" dur="1000" fill="hold"/>
                                        <p:tgtEl>
                                          <p:spTgt spid="4"/>
                                        </p:tgtEl>
                                        <p:attrNameLst>
                                          <p:attrName>ppt_x</p:attrName>
                                        </p:attrNameLst>
                                      </p:cBhvr>
                                      <p:tavLst>
                                        <p:tav tm="0">
                                          <p:val>
                                            <p:strVal val="#ppt_x"/>
                                          </p:val>
                                        </p:tav>
                                        <p:tav tm="100000">
                                          <p:val>
                                            <p:strVal val="#ppt_x"/>
                                          </p:val>
                                        </p:tav>
                                      </p:tavLst>
                                    </p:anim>
                                    <p:anim calcmode="lin" valueType="num">
                                      <p:cBhvr>
                                        <p:cTn id="8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28613" y="1981200"/>
            <a:ext cx="8343900" cy="1503528"/>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dirty="0">
                <a:solidFill>
                  <a:schemeClr val="tx1"/>
                </a:solidFill>
                <a:cs typeface="B Lotus" pitchFamily="2" charset="-78"/>
              </a:rPr>
              <a:t>به‌هم پيوستگي و يکپارچه بودن فضاي مجازي منجر به ارايه خدمات اينترنتي مکمل شده </a:t>
            </a:r>
            <a:r>
              <a:rPr lang="ar-SA" dirty="0" smtClean="0">
                <a:solidFill>
                  <a:schemeClr val="tx1"/>
                </a:solidFill>
                <a:cs typeface="B Lotus" pitchFamily="2" charset="-78"/>
              </a:rPr>
              <a:t>است</a:t>
            </a:r>
            <a:r>
              <a:rPr lang="fa-IR" dirty="0" smtClean="0">
                <a:solidFill>
                  <a:schemeClr val="tx1"/>
                </a:solidFill>
                <a:cs typeface="B Lotus" pitchFamily="2" charset="-78"/>
              </a:rPr>
              <a:t>. </a:t>
            </a:r>
            <a:r>
              <a:rPr lang="ar-SA" dirty="0" smtClean="0">
                <a:solidFill>
                  <a:schemeClr val="tx1"/>
                </a:solidFill>
                <a:cs typeface="B Lotus" pitchFamily="2" charset="-78"/>
              </a:rPr>
              <a:t>در </a:t>
            </a:r>
            <a:r>
              <a:rPr lang="ar-SA" dirty="0">
                <a:solidFill>
                  <a:schemeClr val="tx1"/>
                </a:solidFill>
                <a:cs typeface="B Lotus" pitchFamily="2" charset="-78"/>
              </a:rPr>
              <a:t>يکپارچه شدن، خدمات از سطح خرد به سطح کلان و از تصوير جزئي به تصوير کامل منتقل مي‌شود. در نتيجه نوعي يکپارچگي خدمات را به وجود مي‌آورد؛ </a:t>
            </a:r>
            <a:r>
              <a:rPr lang="ar-SA" dirty="0" smtClean="0">
                <a:solidFill>
                  <a:schemeClr val="tx1"/>
                </a:solidFill>
                <a:cs typeface="B Lotus" pitchFamily="2" charset="-78"/>
              </a:rPr>
              <a:t>براي </a:t>
            </a:r>
            <a:r>
              <a:rPr lang="ar-SA" dirty="0">
                <a:solidFill>
                  <a:schemeClr val="tx1"/>
                </a:solidFill>
                <a:cs typeface="B Lotus" pitchFamily="2" charset="-78"/>
              </a:rPr>
              <a:t>مثال هرکسي هم‌زمان مي‌تواند درخواست ويزا، مشاهده فضاي هتل‌ها و خريد بلیت هواپيما را انجام بدهد.</a:t>
            </a:r>
          </a:p>
        </p:txBody>
      </p:sp>
      <p:sp>
        <p:nvSpPr>
          <p:cNvPr id="5" name="Round Diagonal Corner Rectangle 4"/>
          <p:cNvSpPr/>
          <p:nvPr/>
        </p:nvSpPr>
        <p:spPr>
          <a:xfrm>
            <a:off x="328613" y="4017816"/>
            <a:ext cx="8343900" cy="160020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dirty="0">
                <a:solidFill>
                  <a:schemeClr val="tx1"/>
                </a:solidFill>
                <a:cs typeface="B Lotus" pitchFamily="2" charset="-78"/>
              </a:rPr>
              <a:t>پنجمين خصوصیت فضاي مجازي گمنام و سيال بودن هويت کاربران است</a:t>
            </a:r>
            <a:r>
              <a:rPr lang="ar-SA" dirty="0" smtClean="0">
                <a:solidFill>
                  <a:schemeClr val="tx1"/>
                </a:solidFill>
                <a:cs typeface="B Lotus" pitchFamily="2" charset="-78"/>
              </a:rPr>
              <a:t>.</a:t>
            </a:r>
            <a:r>
              <a:rPr lang="fa-IR" dirty="0" smtClean="0">
                <a:solidFill>
                  <a:schemeClr val="tx1"/>
                </a:solidFill>
                <a:cs typeface="B Lotus" pitchFamily="2" charset="-78"/>
              </a:rPr>
              <a:t> </a:t>
            </a:r>
            <a:r>
              <a:rPr lang="ar-SA" dirty="0" smtClean="0">
                <a:solidFill>
                  <a:schemeClr val="tx1"/>
                </a:solidFill>
                <a:cs typeface="B Lotus" pitchFamily="2" charset="-78"/>
              </a:rPr>
              <a:t>در </a:t>
            </a:r>
            <a:r>
              <a:rPr lang="ar-SA" dirty="0">
                <a:solidFill>
                  <a:schemeClr val="tx1"/>
                </a:solidFill>
                <a:cs typeface="B Lotus" pitchFamily="2" charset="-78"/>
              </a:rPr>
              <a:t>فضاي مجازي اين امكان وجود دارد که فرد سن، جنس، طبقه و ديگر ويژگي‌هاي اجتماعي و فرهنگي‌اش را هرطور که خودش دوست دارد معرفي مي‌كند و پس از مدتي مي‌تواند اين مشخصات را هم تغيير دهد. امکان گمنامي و ناشناخته بودن، امکان پنهان‌سازي ابعادي از شخصيت، جست‌وجوي همفکران، دوستي با دوستان، اختيار و اقتدار مطلق و احساس عدم تعلق به مکان خاص از مهم‌ترين تأثیرهاي اين فضاست.</a:t>
            </a:r>
          </a:p>
        </p:txBody>
      </p:sp>
      <p:sp>
        <p:nvSpPr>
          <p:cNvPr id="7" name="Down Arrow Callout 6"/>
          <p:cNvSpPr/>
          <p:nvPr/>
        </p:nvSpPr>
        <p:spPr>
          <a:xfrm>
            <a:off x="3167063" y="1623121"/>
            <a:ext cx="2667000"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0070C0"/>
                </a:solidFill>
                <a:cs typeface="B Lotus" panose="00000400000000000000" pitchFamily="2" charset="-78"/>
              </a:rPr>
              <a:t>4- پیوستگی و یکپارچگی</a:t>
            </a:r>
            <a:endParaRPr lang="en-US" sz="2000" b="1" dirty="0">
              <a:solidFill>
                <a:srgbClr val="0070C0"/>
              </a:solidFill>
              <a:cs typeface="B Lotus" panose="00000400000000000000" pitchFamily="2" charset="-78"/>
            </a:endParaRPr>
          </a:p>
        </p:txBody>
      </p:sp>
      <p:sp>
        <p:nvSpPr>
          <p:cNvPr id="9" name="Down Arrow Callout 8"/>
          <p:cNvSpPr/>
          <p:nvPr/>
        </p:nvSpPr>
        <p:spPr>
          <a:xfrm>
            <a:off x="3511740" y="3709938"/>
            <a:ext cx="1977646" cy="484909"/>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0070C0"/>
                </a:solidFill>
                <a:cs typeface="B Lotus" panose="00000400000000000000" pitchFamily="2" charset="-78"/>
              </a:rPr>
              <a:t>5- گمنامی هویت</a:t>
            </a:r>
            <a:endParaRPr lang="en-US" sz="2000" b="1" dirty="0">
              <a:solidFill>
                <a:srgbClr val="0070C0"/>
              </a:solidFill>
              <a:cs typeface="B Lotus" panose="00000400000000000000" pitchFamily="2" charset="-78"/>
            </a:endParaRPr>
          </a:p>
        </p:txBody>
      </p:sp>
      <p:sp>
        <p:nvSpPr>
          <p:cNvPr id="11" name="Down Arrow Callout 10"/>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ویژگی‌های فضاي مجازي</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349320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402806" y="2209800"/>
            <a:ext cx="4262188" cy="2564866"/>
          </a:xfrm>
          <a:prstGeom prst="round2Diag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dirty="0">
                <a:solidFill>
                  <a:schemeClr val="tx1"/>
                </a:solidFill>
                <a:cs typeface="B Lotus" pitchFamily="2" charset="-78"/>
              </a:rPr>
              <a:t>در فضاي مجازي محدودیت‌های ناشي از عضويت در خانواده، گروه و جمع‌هاي خاص از بين مي‌رود و فرد نيازي ندارد ملاحظه کسي را كند و رفتارش را متناسب با هنجارها و تأيید ديگران شکل دهد، بنابراين به‌راحتی مي‌تواند با هركسي که مي‌خواهد ارتباط برقرار کرده يا قطع رابطه کند. اين ويژگي در عين اينکه احساس آزادي زيادي به افراد مي‌دهد، باعث خودمحوري و فردگرايي در افراد </a:t>
            </a:r>
            <a:r>
              <a:rPr lang="ar-SA" dirty="0" smtClean="0">
                <a:solidFill>
                  <a:schemeClr val="tx1"/>
                </a:solidFill>
                <a:cs typeface="B Lotus" pitchFamily="2" charset="-78"/>
              </a:rPr>
              <a:t>مي‌شود</a:t>
            </a:r>
            <a:r>
              <a:rPr lang="fa-IR" dirty="0" smtClean="0">
                <a:solidFill>
                  <a:schemeClr val="tx1"/>
                </a:solidFill>
                <a:cs typeface="B Lotus" pitchFamily="2" charset="-78"/>
              </a:rPr>
              <a:t>.</a:t>
            </a:r>
            <a:endParaRPr lang="en-US" dirty="0">
              <a:solidFill>
                <a:schemeClr val="tx1"/>
              </a:solidFill>
              <a:effectLst/>
              <a:cs typeface="B Lotus" pitchFamily="2" charset="-78"/>
            </a:endParaRPr>
          </a:p>
        </p:txBody>
      </p:sp>
      <p:sp>
        <p:nvSpPr>
          <p:cNvPr id="10" name="Down Arrow Callout 9"/>
          <p:cNvSpPr/>
          <p:nvPr/>
        </p:nvSpPr>
        <p:spPr>
          <a:xfrm>
            <a:off x="3409735" y="1851896"/>
            <a:ext cx="2184851" cy="533400"/>
          </a:xfrm>
          <a:prstGeom prst="downArrowCallou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0070C0"/>
                </a:solidFill>
                <a:cs typeface="B Lotus" panose="00000400000000000000" pitchFamily="2" charset="-78"/>
              </a:rPr>
              <a:t>6- فردگرایی</a:t>
            </a:r>
            <a:endParaRPr lang="en-US" sz="2000" b="1" dirty="0">
              <a:solidFill>
                <a:srgbClr val="0070C0"/>
              </a:solidFill>
              <a:cs typeface="B Lotus" panose="00000400000000000000" pitchFamily="2" charset="-78"/>
            </a:endParaRPr>
          </a:p>
        </p:txBody>
      </p:sp>
      <p:sp>
        <p:nvSpPr>
          <p:cNvPr id="11" name="Down Arrow Callout 10"/>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ویژگی‌های فضاي مجازي</a:t>
            </a:r>
            <a:endParaRPr lang="en-US" sz="2400" dirty="0">
              <a:solidFill>
                <a:schemeClr val="bg1"/>
              </a:solidFill>
              <a:cs typeface="B Titr" pitchFamily="2" charset="-78"/>
            </a:endParaRPr>
          </a:p>
        </p:txBody>
      </p:sp>
    </p:spTree>
    <p:extLst>
      <p:ext uri="{BB962C8B-B14F-4D97-AF65-F5344CB8AC3E}">
        <p14:creationId xmlns:p14="http://schemas.microsoft.com/office/powerpoint/2010/main" val="364293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1295400" y="1988124"/>
            <a:ext cx="6487826" cy="1066800"/>
          </a:xfrm>
          <a:prstGeom prst="round2Diag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prstClr val="black"/>
                </a:solidFill>
                <a:cs typeface="B Lotus" pitchFamily="2" charset="-78"/>
              </a:rPr>
              <a:t>فضاي مجازي بسيار گسترده است، به‌خصوص از زماني که به تلفن‌هاي همراه انتقال پيدا کرده و هميشه و همه‌جا در دسترس است. جدول زير آمار معتبري در سال 2016 ميلادي </a:t>
            </a:r>
            <a:r>
              <a:rPr lang="fa-IR" dirty="0" smtClean="0">
                <a:solidFill>
                  <a:prstClr val="black"/>
                </a:solidFill>
                <a:cs typeface="B Lotus" pitchFamily="2" charset="-78"/>
              </a:rPr>
              <a:t>است.</a:t>
            </a:r>
            <a:endParaRPr lang="en-US" dirty="0">
              <a:solidFill>
                <a:prstClr val="black"/>
              </a:solidFill>
              <a:cs typeface="B Lotus"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256736357"/>
              </p:ext>
            </p:extLst>
          </p:nvPr>
        </p:nvGraphicFramePr>
        <p:xfrm>
          <a:off x="1295400" y="3352800"/>
          <a:ext cx="6487826" cy="1821877"/>
        </p:xfrm>
        <a:graphic>
          <a:graphicData uri="http://schemas.openxmlformats.org/drawingml/2006/table">
            <a:tbl>
              <a:tblPr rtl="1" firstRow="1" firstCol="1" bandRow="1">
                <a:tableStyleId>{5C22544A-7EE6-4342-B048-85BDC9FD1C3A}</a:tableStyleId>
              </a:tblPr>
              <a:tblGrid>
                <a:gridCol w="3576244">
                  <a:extLst>
                    <a:ext uri="{9D8B030D-6E8A-4147-A177-3AD203B41FA5}">
                      <a16:colId xmlns:a16="http://schemas.microsoft.com/office/drawing/2014/main" val="20000"/>
                    </a:ext>
                  </a:extLst>
                </a:gridCol>
                <a:gridCol w="2217239">
                  <a:extLst>
                    <a:ext uri="{9D8B030D-6E8A-4147-A177-3AD203B41FA5}">
                      <a16:colId xmlns:a16="http://schemas.microsoft.com/office/drawing/2014/main" val="20001"/>
                    </a:ext>
                  </a:extLst>
                </a:gridCol>
                <a:gridCol w="694343">
                  <a:extLst>
                    <a:ext uri="{9D8B030D-6E8A-4147-A177-3AD203B41FA5}">
                      <a16:colId xmlns:a16="http://schemas.microsoft.com/office/drawing/2014/main" val="20002"/>
                    </a:ext>
                  </a:extLst>
                </a:gridCol>
              </a:tblGrid>
              <a:tr h="617453">
                <a:tc>
                  <a:txBody>
                    <a:bodyPr/>
                    <a:lstStyle/>
                    <a:p>
                      <a:pPr indent="0" algn="ctr" rtl="1">
                        <a:lnSpc>
                          <a:spcPct val="115000"/>
                        </a:lnSpc>
                      </a:pPr>
                      <a:r>
                        <a:rPr lang="fa-IR" sz="1700" dirty="0">
                          <a:effectLst/>
                          <a:cs typeface="B Lotus" panose="00000400000000000000" pitchFamily="2" charset="-78"/>
                        </a:rPr>
                        <a:t>عنوان</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a:effectLst/>
                          <a:cs typeface="B Lotus" panose="00000400000000000000" pitchFamily="2" charset="-78"/>
                        </a:rPr>
                        <a:t>درصد از جمعيت دنيا</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a:effectLst/>
                          <a:cs typeface="B Lotus" panose="00000400000000000000" pitchFamily="2" charset="-78"/>
                        </a:rPr>
                        <a:t>نرخ رشد</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extLst>
                  <a:ext uri="{0D108BD9-81ED-4DB2-BD59-A6C34878D82A}">
                    <a16:rowId xmlns:a16="http://schemas.microsoft.com/office/drawing/2014/main" val="10000"/>
                  </a:ext>
                </a:extLst>
              </a:tr>
              <a:tr h="301106">
                <a:tc>
                  <a:txBody>
                    <a:bodyPr/>
                    <a:lstStyle/>
                    <a:p>
                      <a:pPr indent="0" algn="ctr" rtl="1">
                        <a:lnSpc>
                          <a:spcPct val="115000"/>
                        </a:lnSpc>
                      </a:pPr>
                      <a:r>
                        <a:rPr lang="fa-IR" sz="1700" dirty="0">
                          <a:effectLst/>
                          <a:cs typeface="B Lotus" panose="00000400000000000000" pitchFamily="2" charset="-78"/>
                        </a:rPr>
                        <a:t>فعاليت در فضاي مجازي</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dirty="0">
                          <a:effectLst/>
                          <a:cs typeface="B Lotus" panose="00000400000000000000" pitchFamily="2" charset="-78"/>
                        </a:rPr>
                        <a:t>46</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a:effectLst/>
                          <a:cs typeface="B Lotus" panose="00000400000000000000" pitchFamily="2" charset="-78"/>
                        </a:rPr>
                        <a:t>10+</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extLst>
                  <a:ext uri="{0D108BD9-81ED-4DB2-BD59-A6C34878D82A}">
                    <a16:rowId xmlns:a16="http://schemas.microsoft.com/office/drawing/2014/main" val="10001"/>
                  </a:ext>
                </a:extLst>
              </a:tr>
              <a:tr h="301106">
                <a:tc>
                  <a:txBody>
                    <a:bodyPr/>
                    <a:lstStyle/>
                    <a:p>
                      <a:pPr indent="0" algn="ctr" rtl="1">
                        <a:lnSpc>
                          <a:spcPct val="115000"/>
                        </a:lnSpc>
                      </a:pPr>
                      <a:r>
                        <a:rPr lang="fa-IR" sz="1700" dirty="0">
                          <a:effectLst/>
                          <a:cs typeface="B Lotus" panose="00000400000000000000" pitchFamily="2" charset="-78"/>
                        </a:rPr>
                        <a:t>حضور در رسانه‌هاي اجتماعي</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dirty="0">
                          <a:effectLst/>
                          <a:cs typeface="B Lotus" panose="00000400000000000000" pitchFamily="2" charset="-78"/>
                        </a:rPr>
                        <a:t>31</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a:effectLst/>
                          <a:cs typeface="B Lotus" panose="00000400000000000000" pitchFamily="2" charset="-78"/>
                        </a:rPr>
                        <a:t>10+</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extLst>
                  <a:ext uri="{0D108BD9-81ED-4DB2-BD59-A6C34878D82A}">
                    <a16:rowId xmlns:a16="http://schemas.microsoft.com/office/drawing/2014/main" val="10002"/>
                  </a:ext>
                </a:extLst>
              </a:tr>
              <a:tr h="301106">
                <a:tc>
                  <a:txBody>
                    <a:bodyPr/>
                    <a:lstStyle/>
                    <a:p>
                      <a:pPr indent="0" algn="ctr" rtl="1">
                        <a:lnSpc>
                          <a:spcPct val="115000"/>
                        </a:lnSpc>
                      </a:pPr>
                      <a:r>
                        <a:rPr lang="fa-IR" sz="1700" dirty="0">
                          <a:effectLst/>
                          <a:cs typeface="B Lotus" panose="00000400000000000000" pitchFamily="2" charset="-78"/>
                        </a:rPr>
                        <a:t>دارندگان تلفن همراه</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dirty="0">
                          <a:effectLst/>
                          <a:cs typeface="B Lotus" panose="00000400000000000000" pitchFamily="2" charset="-78"/>
                        </a:rPr>
                        <a:t>51</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a:effectLst/>
                          <a:cs typeface="B Lotus" panose="00000400000000000000" pitchFamily="2" charset="-78"/>
                        </a:rPr>
                        <a:t>4+</a:t>
                      </a:r>
                      <a:endParaRPr lang="en-US" sz="120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extLst>
                  <a:ext uri="{0D108BD9-81ED-4DB2-BD59-A6C34878D82A}">
                    <a16:rowId xmlns:a16="http://schemas.microsoft.com/office/drawing/2014/main" val="10003"/>
                  </a:ext>
                </a:extLst>
              </a:tr>
              <a:tr h="301106">
                <a:tc>
                  <a:txBody>
                    <a:bodyPr/>
                    <a:lstStyle/>
                    <a:p>
                      <a:pPr indent="0" algn="ctr" rtl="1">
                        <a:lnSpc>
                          <a:spcPct val="115000"/>
                        </a:lnSpc>
                      </a:pPr>
                      <a:r>
                        <a:rPr lang="fa-IR" sz="1700" dirty="0">
                          <a:effectLst/>
                          <a:cs typeface="B Lotus" panose="00000400000000000000" pitchFamily="2" charset="-78"/>
                        </a:rPr>
                        <a:t>کاربران شبکه‌هاي اجتماعي تلفن همراه</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dirty="0">
                          <a:effectLst/>
                          <a:cs typeface="B Lotus" panose="00000400000000000000" pitchFamily="2" charset="-78"/>
                        </a:rPr>
                        <a:t>27</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tc>
                  <a:txBody>
                    <a:bodyPr/>
                    <a:lstStyle/>
                    <a:p>
                      <a:pPr indent="0" algn="ctr" rtl="1">
                        <a:lnSpc>
                          <a:spcPct val="115000"/>
                        </a:lnSpc>
                      </a:pPr>
                      <a:r>
                        <a:rPr lang="fa-IR" sz="1700" dirty="0">
                          <a:effectLst/>
                          <a:cs typeface="B Lotus" panose="00000400000000000000" pitchFamily="2" charset="-78"/>
                        </a:rPr>
                        <a:t>17+</a:t>
                      </a:r>
                      <a:endParaRPr lang="en-US" sz="1200" dirty="0">
                        <a:effectLst/>
                        <a:latin typeface="Times New Roman" panose="02020603050405020304" pitchFamily="18" charset="0"/>
                        <a:ea typeface="Times New Roman" panose="02020603050405020304" pitchFamily="18" charset="0"/>
                        <a:cs typeface="B Lotus" panose="00000400000000000000" pitchFamily="2" charset="-78"/>
                      </a:endParaRPr>
                    </a:p>
                  </a:txBody>
                  <a:tcPr marL="73640" marR="73640" marT="0" marB="0" anchor="ctr"/>
                </a:tc>
                <a:extLst>
                  <a:ext uri="{0D108BD9-81ED-4DB2-BD59-A6C34878D82A}">
                    <a16:rowId xmlns:a16="http://schemas.microsoft.com/office/drawing/2014/main" val="10004"/>
                  </a:ext>
                </a:extLst>
              </a:tr>
            </a:tbl>
          </a:graphicData>
        </a:graphic>
      </p:graphicFrame>
      <p:sp>
        <p:nvSpPr>
          <p:cNvPr id="6" name="Down Arrow Callout 5"/>
          <p:cNvSpPr/>
          <p:nvPr/>
        </p:nvSpPr>
        <p:spPr>
          <a:xfrm>
            <a:off x="0" y="0"/>
            <a:ext cx="9144000" cy="1409411"/>
          </a:xfrm>
          <a:prstGeom prst="downArrowCallou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bg1"/>
                </a:solidFill>
                <a:cs typeface="B Titr" pitchFamily="2" charset="-78"/>
              </a:rPr>
              <a:t>گستره فضای مجازی</a:t>
            </a:r>
          </a:p>
        </p:txBody>
      </p:sp>
    </p:spTree>
    <p:extLst>
      <p:ext uri="{BB962C8B-B14F-4D97-AF65-F5344CB8AC3E}">
        <p14:creationId xmlns:p14="http://schemas.microsoft.com/office/powerpoint/2010/main" val="11464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1942</TotalTime>
  <Words>8282</Words>
  <Application>Microsoft Office PowerPoint</Application>
  <PresentationFormat>On-screen Show (4:3)</PresentationFormat>
  <Paragraphs>407</Paragraphs>
  <Slides>62</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Adobe Arabic</vt:lpstr>
      <vt:lpstr>Arial</vt:lpstr>
      <vt:lpstr>B Lotus</vt:lpstr>
      <vt:lpstr>B Titr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طوبی مجموعه ای است از فعالیتها و اقداماتی که</dc:title>
  <dc:creator>navid barakchian</dc:creator>
  <cp:lastModifiedBy>navid barakchian</cp:lastModifiedBy>
  <cp:revision>654</cp:revision>
  <cp:lastPrinted>2014-03-10T10:00:08Z</cp:lastPrinted>
  <dcterms:created xsi:type="dcterms:W3CDTF">2014-02-19T06:47:18Z</dcterms:created>
  <dcterms:modified xsi:type="dcterms:W3CDTF">2016-09-24T08:28:29Z</dcterms:modified>
</cp:coreProperties>
</file>